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sldIdLst>
    <p:sldId id="256" r:id="rId2"/>
    <p:sldId id="257" r:id="rId3"/>
    <p:sldId id="271" r:id="rId4"/>
    <p:sldId id="268" r:id="rId5"/>
    <p:sldId id="269" r:id="rId6"/>
    <p:sldId id="258" r:id="rId7"/>
    <p:sldId id="260" r:id="rId8"/>
    <p:sldId id="259" r:id="rId9"/>
    <p:sldId id="261" r:id="rId10"/>
    <p:sldId id="266" r:id="rId11"/>
    <p:sldId id="275" r:id="rId12"/>
  </p:sldIdLst>
  <p:sldSz cx="9144000" cy="6858000" type="screen4x3"/>
  <p:notesSz cx="6858000" cy="9117013"/>
  <p:defaultTextStyle>
    <a:defPPr>
      <a:defRPr lang="en-US"/>
    </a:defPPr>
    <a:lvl1pPr algn="l" rtl="0" eaLnBrk="0" fontAlgn="base" hangingPunct="0">
      <a:spcBef>
        <a:spcPct val="0"/>
      </a:spcBef>
      <a:spcAft>
        <a:spcPct val="0"/>
      </a:spcAft>
      <a:defRPr sz="36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36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36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36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3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3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3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3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36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2B3F"/>
    <a:srgbClr val="8B0B17"/>
    <a:srgbClr val="750913"/>
    <a:srgbClr val="6A1025"/>
    <a:srgbClr val="A40817"/>
    <a:srgbClr val="BF091A"/>
    <a:srgbClr val="9C404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696" y="-9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4514" name="Rectangle 2"/>
          <p:cNvSpPr>
            <a:spLocks noGrp="1" noChangeArrowheads="1"/>
          </p:cNvSpPr>
          <p:nvPr>
            <p:ph type="ctrTitle"/>
          </p:nvPr>
        </p:nvSpPr>
        <p:spPr>
          <a:xfrm>
            <a:off x="2133600" y="1371600"/>
            <a:ext cx="6477000" cy="1752600"/>
          </a:xfrm>
        </p:spPr>
        <p:txBody>
          <a:bodyPr/>
          <a:lstStyle>
            <a:lvl1pPr>
              <a:defRPr sz="5400"/>
            </a:lvl1pPr>
          </a:lstStyle>
          <a:p>
            <a:r>
              <a:rPr lang="en-US"/>
              <a:t>Click to edit Master title style</a:t>
            </a:r>
          </a:p>
        </p:txBody>
      </p:sp>
      <p:sp>
        <p:nvSpPr>
          <p:cNvPr id="64515" name="Rectangle 3"/>
          <p:cNvSpPr>
            <a:spLocks noGrp="1" noChangeArrowheads="1"/>
          </p:cNvSpPr>
          <p:nvPr>
            <p:ph type="subTitle" idx="1"/>
          </p:nvPr>
        </p:nvSpPr>
        <p:spPr>
          <a:xfrm>
            <a:off x="2133600" y="3733800"/>
            <a:ext cx="6477000" cy="1981200"/>
          </a:xfrm>
        </p:spPr>
        <p:txBody>
          <a:bodyPr/>
          <a:lstStyle>
            <a:lvl1pPr marL="0" indent="0">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xfrm>
            <a:off x="7086600" y="6248400"/>
            <a:ext cx="1524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8100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2209800" y="6248400"/>
            <a:ext cx="1219200" cy="457200"/>
          </a:xfrm>
        </p:spPr>
        <p:txBody>
          <a:bodyPr/>
          <a:lstStyle>
            <a:lvl1pPr>
              <a:defRPr/>
            </a:lvl1pPr>
          </a:lstStyle>
          <a:p>
            <a:fld id="{9227327B-1EC1-F649-BF48-8058C51C60D6}" type="slidenum">
              <a:rPr lang="en-US"/>
              <a:pPr/>
              <a:t>‹#›</a:t>
            </a:fld>
            <a:endParaRPr lang="en-US"/>
          </a:p>
        </p:txBody>
      </p:sp>
    </p:spTree>
    <p:extLst>
      <p:ext uri="{BB962C8B-B14F-4D97-AF65-F5344CB8AC3E}">
        <p14:creationId xmlns:p14="http://schemas.microsoft.com/office/powerpoint/2010/main" val="159881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5D29BE-7FB6-AE45-A7D6-FCA5335B6E21}" type="slidenum">
              <a:rPr lang="en-US"/>
              <a:pPr/>
              <a:t>‹#›</a:t>
            </a:fld>
            <a:endParaRPr lang="en-US"/>
          </a:p>
        </p:txBody>
      </p:sp>
    </p:spTree>
    <p:extLst>
      <p:ext uri="{BB962C8B-B14F-4D97-AF65-F5344CB8AC3E}">
        <p14:creationId xmlns:p14="http://schemas.microsoft.com/office/powerpoint/2010/main" val="105917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90500"/>
            <a:ext cx="17526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190500"/>
            <a:ext cx="510540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D78A56C-B474-FB47-B5CA-CCE5EDD24031}" type="slidenum">
              <a:rPr lang="en-US"/>
              <a:pPr/>
              <a:t>‹#›</a:t>
            </a:fld>
            <a:endParaRPr lang="en-US"/>
          </a:p>
        </p:txBody>
      </p:sp>
    </p:spTree>
    <p:extLst>
      <p:ext uri="{BB962C8B-B14F-4D97-AF65-F5344CB8AC3E}">
        <p14:creationId xmlns:p14="http://schemas.microsoft.com/office/powerpoint/2010/main" val="34191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5269C0C-0719-5442-81A3-AA6686DCF3F4}" type="slidenum">
              <a:rPr lang="en-US"/>
              <a:pPr/>
              <a:t>‹#›</a:t>
            </a:fld>
            <a:endParaRPr lang="en-US"/>
          </a:p>
        </p:txBody>
      </p:sp>
    </p:spTree>
    <p:extLst>
      <p:ext uri="{BB962C8B-B14F-4D97-AF65-F5344CB8AC3E}">
        <p14:creationId xmlns:p14="http://schemas.microsoft.com/office/powerpoint/2010/main" val="1028462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071F0A-5708-7942-AAB8-D2EDBF3E9653}" type="slidenum">
              <a:rPr lang="en-US"/>
              <a:pPr/>
              <a:t>‹#›</a:t>
            </a:fld>
            <a:endParaRPr lang="en-US"/>
          </a:p>
        </p:txBody>
      </p:sp>
    </p:spTree>
    <p:extLst>
      <p:ext uri="{BB962C8B-B14F-4D97-AF65-F5344CB8AC3E}">
        <p14:creationId xmlns:p14="http://schemas.microsoft.com/office/powerpoint/2010/main" val="296664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2014296-C4E6-5446-B2E8-DBB539D97E10}" type="slidenum">
              <a:rPr lang="en-US"/>
              <a:pPr/>
              <a:t>‹#›</a:t>
            </a:fld>
            <a:endParaRPr lang="en-US"/>
          </a:p>
        </p:txBody>
      </p:sp>
    </p:spTree>
    <p:extLst>
      <p:ext uri="{BB962C8B-B14F-4D97-AF65-F5344CB8AC3E}">
        <p14:creationId xmlns:p14="http://schemas.microsoft.com/office/powerpoint/2010/main" val="2997392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5C6159D-CE22-0049-81E5-DA4E0E745140}" type="slidenum">
              <a:rPr lang="en-US"/>
              <a:pPr/>
              <a:t>‹#›</a:t>
            </a:fld>
            <a:endParaRPr lang="en-US"/>
          </a:p>
        </p:txBody>
      </p:sp>
    </p:spTree>
    <p:extLst>
      <p:ext uri="{BB962C8B-B14F-4D97-AF65-F5344CB8AC3E}">
        <p14:creationId xmlns:p14="http://schemas.microsoft.com/office/powerpoint/2010/main" val="61880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E3CFAF2-A63C-1B4F-B6F9-2FF786A3B201}" type="slidenum">
              <a:rPr lang="en-US"/>
              <a:pPr/>
              <a:t>‹#›</a:t>
            </a:fld>
            <a:endParaRPr lang="en-US"/>
          </a:p>
        </p:txBody>
      </p:sp>
    </p:spTree>
    <p:extLst>
      <p:ext uri="{BB962C8B-B14F-4D97-AF65-F5344CB8AC3E}">
        <p14:creationId xmlns:p14="http://schemas.microsoft.com/office/powerpoint/2010/main" val="322506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FE3D4E9-0010-2C47-8DCA-34EB493D5603}" type="slidenum">
              <a:rPr lang="en-US"/>
              <a:pPr/>
              <a:t>‹#›</a:t>
            </a:fld>
            <a:endParaRPr lang="en-US"/>
          </a:p>
        </p:txBody>
      </p:sp>
    </p:spTree>
    <p:extLst>
      <p:ext uri="{BB962C8B-B14F-4D97-AF65-F5344CB8AC3E}">
        <p14:creationId xmlns:p14="http://schemas.microsoft.com/office/powerpoint/2010/main" val="376711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474F2B9-50AC-6C4B-BE2D-CDB52ACF61DD}" type="slidenum">
              <a:rPr lang="en-US"/>
              <a:pPr/>
              <a:t>‹#›</a:t>
            </a:fld>
            <a:endParaRPr lang="en-US"/>
          </a:p>
        </p:txBody>
      </p:sp>
    </p:spTree>
    <p:extLst>
      <p:ext uri="{BB962C8B-B14F-4D97-AF65-F5344CB8AC3E}">
        <p14:creationId xmlns:p14="http://schemas.microsoft.com/office/powerpoint/2010/main" val="168506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EE13C2B-7C94-9A43-BF05-BB15811F5F38}" type="slidenum">
              <a:rPr lang="en-US"/>
              <a:pPr/>
              <a:t>‹#›</a:t>
            </a:fld>
            <a:endParaRPr lang="en-US"/>
          </a:p>
        </p:txBody>
      </p:sp>
    </p:spTree>
    <p:extLst>
      <p:ext uri="{BB962C8B-B14F-4D97-AF65-F5344CB8AC3E}">
        <p14:creationId xmlns:p14="http://schemas.microsoft.com/office/powerpoint/2010/main" val="13919169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1524000" y="190500"/>
            <a:ext cx="70104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1524000" y="19050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2"/>
            <a:r>
              <a:rPr lang="en-US"/>
              <a:t>Third level</a:t>
            </a:r>
          </a:p>
          <a:p>
            <a:pPr lvl="3"/>
            <a:endParaRPr lang="en-US"/>
          </a:p>
        </p:txBody>
      </p:sp>
      <p:sp>
        <p:nvSpPr>
          <p:cNvPr id="63492" name="Rectangle 4"/>
          <p:cNvSpPr>
            <a:spLocks noGrp="1" noChangeArrowheads="1"/>
          </p:cNvSpPr>
          <p:nvPr>
            <p:ph type="dt" sz="half" idx="2"/>
          </p:nvPr>
        </p:nvSpPr>
        <p:spPr bwMode="auto">
          <a:xfrm>
            <a:off x="6629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ea typeface="+mn-ea"/>
                <a:cs typeface="+mn-cs"/>
              </a:defRPr>
            </a:lvl1pPr>
          </a:lstStyle>
          <a:p>
            <a:pPr>
              <a:defRPr/>
            </a:pPr>
            <a:endParaRPr lang="en-US"/>
          </a:p>
        </p:txBody>
      </p:sp>
      <p:sp>
        <p:nvSpPr>
          <p:cNvPr id="63493"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ea typeface="+mn-ea"/>
                <a:cs typeface="+mn-cs"/>
              </a:defRPr>
            </a:lvl1pPr>
          </a:lstStyle>
          <a:p>
            <a:pPr>
              <a:defRPr/>
            </a:pPr>
            <a:endParaRPr lang="en-US"/>
          </a:p>
        </p:txBody>
      </p:sp>
      <p:sp>
        <p:nvSpPr>
          <p:cNvPr id="63494" name="Rectangle 6"/>
          <p:cNvSpPr>
            <a:spLocks noGrp="1" noChangeArrowheads="1"/>
          </p:cNvSpPr>
          <p:nvPr>
            <p:ph type="sldNum" sz="quarter" idx="4"/>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fld id="{815618E2-7B31-6C40-903D-CDA2245C420F}" type="slidenum">
              <a:rPr lang="en-US"/>
              <a:pPr/>
              <a:t>‹#›</a:t>
            </a:fld>
            <a:endParaRPr lang="en-US"/>
          </a:p>
        </p:txBody>
      </p:sp>
      <p:graphicFrame>
        <p:nvGraphicFramePr>
          <p:cNvPr id="102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039" r:id="rId14" imgW="0" imgH="0" progId="PowerPoint.Show.8">
                  <p:embed/>
                </p:oleObj>
              </mc:Choice>
              <mc:Fallback>
                <p:oleObj r:id="rId14"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723"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0000"/>
        <a:buFont typeface="Wingdings" charset="0"/>
        <a:buChar char="¢"/>
        <a:defRPr sz="3000">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5000"/>
        <a:buFont typeface="Wingdings" charset="0"/>
        <a:buChar char="l"/>
        <a:defRPr sz="2800">
          <a:solidFill>
            <a:schemeClr val="tx2"/>
          </a:solidFill>
          <a:latin typeface="+mn-lt"/>
          <a:ea typeface="ＭＳ Ｐゴシック" charset="-128"/>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2"/>
          </a:solidFill>
          <a:latin typeface="+mn-lt"/>
          <a:ea typeface="ＭＳ Ｐゴシック" charset="-128"/>
        </a:defRPr>
      </a:lvl5pPr>
      <a:lvl6pPr marL="2514600" indent="-228600" algn="l" rtl="0" fontAlgn="base">
        <a:spcBef>
          <a:spcPct val="20000"/>
        </a:spcBef>
        <a:spcAft>
          <a:spcPct val="0"/>
        </a:spcAft>
        <a:buChar char="•"/>
        <a:defRPr sz="2000">
          <a:solidFill>
            <a:schemeClr val="tx2"/>
          </a:solidFill>
          <a:latin typeface="+mn-lt"/>
          <a:ea typeface="ＭＳ Ｐゴシック" charset="-128"/>
        </a:defRPr>
      </a:lvl6pPr>
      <a:lvl7pPr marL="2971800" indent="-228600" algn="l" rtl="0" fontAlgn="base">
        <a:spcBef>
          <a:spcPct val="20000"/>
        </a:spcBef>
        <a:spcAft>
          <a:spcPct val="0"/>
        </a:spcAft>
        <a:buChar char="•"/>
        <a:defRPr sz="2000">
          <a:solidFill>
            <a:schemeClr val="tx2"/>
          </a:solidFill>
          <a:latin typeface="+mn-lt"/>
          <a:ea typeface="ＭＳ Ｐゴシック" charset="-128"/>
        </a:defRPr>
      </a:lvl7pPr>
      <a:lvl8pPr marL="3429000" indent="-228600" algn="l" rtl="0" fontAlgn="base">
        <a:spcBef>
          <a:spcPct val="20000"/>
        </a:spcBef>
        <a:spcAft>
          <a:spcPct val="0"/>
        </a:spcAft>
        <a:buChar char="•"/>
        <a:defRPr sz="2000">
          <a:solidFill>
            <a:schemeClr val="tx2"/>
          </a:solidFill>
          <a:latin typeface="+mn-lt"/>
          <a:ea typeface="ＭＳ Ｐゴシック" charset="-128"/>
        </a:defRPr>
      </a:lvl8pPr>
      <a:lvl9pPr marL="3886200" indent="-228600" algn="l" rtl="0" fontAlgn="base">
        <a:spcBef>
          <a:spcPct val="20000"/>
        </a:spcBef>
        <a:spcAft>
          <a:spcPct val="0"/>
        </a:spcAft>
        <a:buChar char="•"/>
        <a:defRPr sz="2000">
          <a:solidFill>
            <a:schemeClr val="tx2"/>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hyperlink" Target="http://www.huffingtonpost.com/charles-karel-bouley/" TargetMode="External"/><Relationship Id="rId4" Type="http://schemas.openxmlformats.org/officeDocument/2006/relationships/hyperlink" Target="http://www.thekarelshow.com/" TargetMode="External"/><Relationship Id="rId5" Type="http://schemas.openxmlformats.org/officeDocument/2006/relationships/hyperlink" Target="http://listen.thekarelshow.com/" TargetMode="External"/><Relationship Id="rId6" Type="http://schemas.openxmlformats.org/officeDocument/2006/relationships/hyperlink" Target="http://media.thekarelshow.com/" TargetMode="External"/><Relationship Id="rId7" Type="http://schemas.openxmlformats.org/officeDocument/2006/relationships/hyperlink" Target="http://www.karelstandsup.com/" TargetMode="External"/><Relationship Id="rId8" Type="http://schemas.openxmlformats.org/officeDocument/2006/relationships/hyperlink" Target="http://tinyurl.com/3kfswp2" TargetMode="External"/><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hyperlink" Target="http://huffingtonpost.com/" TargetMode="External"/><Relationship Id="rId4" Type="http://schemas.openxmlformats.org/officeDocument/2006/relationships/hyperlink" Target="http://advocate.com/" TargetMode="External"/><Relationship Id="rId5" Type="http://schemas.openxmlformats.org/officeDocument/2006/relationships/hyperlink" Target="http://www.radiokrl.com/" TargetMode="External"/><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2.wmf"/><Relationship Id="rId5" Type="http://schemas.openxmlformats.org/officeDocument/2006/relationships/oleObject" Target="../embeddings/oleObject2.bin"/><Relationship Id="rId6" Type="http://schemas.openxmlformats.org/officeDocument/2006/relationships/image" Target="../media/image10.emf"/><Relationship Id="rId7" Type="http://schemas.openxmlformats.org/officeDocument/2006/relationships/image" Target="../media/image13.wmf"/><Relationship Id="rId8" Type="http://schemas.openxmlformats.org/officeDocument/2006/relationships/image" Target="../media/image14.wmf"/><Relationship Id="rId9" Type="http://schemas.openxmlformats.org/officeDocument/2006/relationships/image" Target="../media/image15.wmf"/><Relationship Id="rId10" Type="http://schemas.openxmlformats.org/officeDocument/2006/relationships/image" Target="../media/image4.jpeg"/><Relationship Id="rId11" Type="http://schemas.openxmlformats.org/officeDocument/2006/relationships/image" Target="../media/image3.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2.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600200"/>
            <a:ext cx="8991600" cy="1524000"/>
          </a:xfrm>
        </p:spPr>
        <p:txBody>
          <a:bodyPr/>
          <a:lstStyle/>
          <a:p>
            <a:pPr algn="ctr" eaLnBrk="1" hangingPunct="1"/>
            <a:r>
              <a:rPr lang="en-US" sz="2700" dirty="0" smtClean="0">
                <a:latin typeface="Arial Black" charset="0"/>
                <a:ea typeface="宋体" charset="0"/>
                <a:cs typeface="宋体" charset="0"/>
              </a:rPr>
              <a:t>Common Sense from An Unexpected Source…</a:t>
            </a:r>
            <a:r>
              <a:rPr lang="en-US" sz="4400" dirty="0">
                <a:latin typeface="Arial Black" charset="0"/>
                <a:ea typeface="宋体" charset="0"/>
                <a:cs typeface="宋体" charset="0"/>
              </a:rPr>
              <a:t/>
            </a:r>
            <a:br>
              <a:rPr lang="en-US" sz="4400" dirty="0">
                <a:latin typeface="Arial Black" charset="0"/>
                <a:ea typeface="宋体" charset="0"/>
                <a:cs typeface="宋体" charset="0"/>
              </a:rPr>
            </a:br>
            <a:r>
              <a:rPr lang="en-US" sz="4400" dirty="0">
                <a:solidFill>
                  <a:srgbClr val="BF091A"/>
                </a:solidFill>
                <a:latin typeface="Arial Black" charset="0"/>
                <a:ea typeface="宋体" charset="0"/>
                <a:cs typeface="宋体" charset="0"/>
              </a:rPr>
              <a:t> </a:t>
            </a:r>
            <a:r>
              <a:rPr lang="ja-JP" altLang="en-US" sz="4400" dirty="0">
                <a:solidFill>
                  <a:srgbClr val="BF091A"/>
                </a:solidFill>
                <a:latin typeface="Arial Black" charset="0"/>
                <a:ea typeface="宋体" charset="0"/>
                <a:cs typeface="宋体" charset="0"/>
              </a:rPr>
              <a:t>“</a:t>
            </a:r>
            <a:r>
              <a:rPr lang="en-US" sz="4400" dirty="0">
                <a:solidFill>
                  <a:srgbClr val="BF091A"/>
                </a:solidFill>
                <a:latin typeface="Arial Black" charset="0"/>
                <a:ea typeface="宋体" charset="0"/>
                <a:cs typeface="宋体" charset="0"/>
              </a:rPr>
              <a:t>THE KAREL SHOW</a:t>
            </a:r>
            <a:r>
              <a:rPr lang="ja-JP" altLang="en-US" sz="4400" dirty="0">
                <a:solidFill>
                  <a:srgbClr val="BF091A"/>
                </a:solidFill>
                <a:latin typeface="Arial Black" charset="0"/>
                <a:ea typeface="宋体" charset="0"/>
                <a:cs typeface="宋体" charset="0"/>
              </a:rPr>
              <a:t>”</a:t>
            </a:r>
            <a:r>
              <a:rPr lang="en-US" sz="4400" dirty="0">
                <a:solidFill>
                  <a:srgbClr val="BF091A"/>
                </a:solidFill>
                <a:latin typeface="Arial Black" charset="0"/>
                <a:ea typeface="宋体" charset="0"/>
                <a:cs typeface="宋体" charset="0"/>
              </a:rPr>
              <a:t>                     </a:t>
            </a:r>
          </a:p>
        </p:txBody>
      </p:sp>
      <p:sp>
        <p:nvSpPr>
          <p:cNvPr id="2051" name="Rectangle 3"/>
          <p:cNvSpPr>
            <a:spLocks noGrp="1" noChangeArrowheads="1"/>
          </p:cNvSpPr>
          <p:nvPr>
            <p:ph type="subTitle" idx="1"/>
          </p:nvPr>
        </p:nvSpPr>
        <p:spPr>
          <a:xfrm>
            <a:off x="2133600" y="4572000"/>
            <a:ext cx="6477000" cy="1295400"/>
          </a:xfrm>
        </p:spPr>
        <p:txBody>
          <a:bodyPr/>
          <a:lstStyle/>
          <a:p>
            <a:pPr eaLnBrk="1" hangingPunct="1">
              <a:lnSpc>
                <a:spcPct val="80000"/>
              </a:lnSpc>
              <a:buFont typeface="Wingdings" charset="0"/>
              <a:buNone/>
            </a:pPr>
            <a:r>
              <a:rPr lang="en-US" sz="1600" dirty="0" smtClean="0">
                <a:latin typeface="Arial" charset="0"/>
              </a:rPr>
              <a:t>Contact</a:t>
            </a:r>
          </a:p>
          <a:p>
            <a:pPr eaLnBrk="1" hangingPunct="1">
              <a:lnSpc>
                <a:spcPct val="80000"/>
              </a:lnSpc>
              <a:buFont typeface="Wingdings" charset="0"/>
              <a:buNone/>
            </a:pPr>
            <a:r>
              <a:rPr lang="en-US" sz="1600" dirty="0" smtClean="0">
                <a:latin typeface="Arial" charset="0"/>
              </a:rPr>
              <a:t>Charles R. Bouley II</a:t>
            </a:r>
          </a:p>
          <a:p>
            <a:pPr eaLnBrk="1" hangingPunct="1">
              <a:lnSpc>
                <a:spcPct val="80000"/>
              </a:lnSpc>
              <a:buFont typeface="Wingdings" charset="0"/>
              <a:buNone/>
            </a:pPr>
            <a:r>
              <a:rPr lang="en-US" sz="1600" dirty="0" err="1" smtClean="0">
                <a:latin typeface="Arial" charset="0"/>
              </a:rPr>
              <a:t>business@thekarelshow.com</a:t>
            </a:r>
            <a:endParaRPr lang="en-US" sz="1600" dirty="0" smtClean="0">
              <a:latin typeface="Arial" charset="0"/>
            </a:endParaRPr>
          </a:p>
          <a:p>
            <a:pPr eaLnBrk="1" hangingPunct="1">
              <a:lnSpc>
                <a:spcPct val="80000"/>
              </a:lnSpc>
              <a:buFont typeface="Wingdings" charset="0"/>
              <a:buNone/>
            </a:pPr>
            <a:endParaRPr lang="en-US" sz="1600" dirty="0">
              <a:latin typeface="Arial" charset="0"/>
            </a:endParaRPr>
          </a:p>
          <a:p>
            <a:pPr eaLnBrk="1" hangingPunct="1">
              <a:lnSpc>
                <a:spcPct val="80000"/>
              </a:lnSpc>
              <a:buFont typeface="Wingdings" charset="0"/>
              <a:buNone/>
            </a:pPr>
            <a:r>
              <a:rPr lang="en-US" sz="1600" dirty="0" smtClean="0">
                <a:latin typeface="Arial" charset="0"/>
              </a:rPr>
              <a:t>213-985-1962</a:t>
            </a:r>
            <a:endParaRPr lang="en-US" sz="1600" dirty="0">
              <a:latin typeface="Arial" charset="0"/>
            </a:endParaRPr>
          </a:p>
        </p:txBody>
      </p:sp>
      <p:sp>
        <p:nvSpPr>
          <p:cNvPr id="13316" name="Text Box 6"/>
          <p:cNvSpPr txBox="1">
            <a:spLocks noChangeArrowheads="1"/>
          </p:cNvSpPr>
          <p:nvPr/>
        </p:nvSpPr>
        <p:spPr bwMode="auto">
          <a:xfrm>
            <a:off x="5638800" y="4191000"/>
            <a:ext cx="3124200"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lnSpc>
                <a:spcPct val="80000"/>
              </a:lnSpc>
              <a:spcBef>
                <a:spcPct val="20000"/>
              </a:spcBef>
              <a:buClr>
                <a:schemeClr val="tx1"/>
              </a:buClr>
              <a:buSzPct val="70000"/>
              <a:buFont typeface="Wingdings" charset="0"/>
              <a:buNone/>
            </a:pPr>
            <a:endParaRPr lang="en-US" altLang="zh-CN" sz="2400" dirty="0">
              <a:solidFill>
                <a:srgbClr val="8B0B17"/>
              </a:solidFill>
              <a:latin typeface="Aidan" charset="0"/>
              <a:ea typeface="宋体" charset="0"/>
              <a:cs typeface="宋体" charset="0"/>
            </a:endParaRPr>
          </a:p>
          <a:p>
            <a:r>
              <a:rPr lang="en-US" sz="2400" smtClean="0">
                <a:solidFill>
                  <a:srgbClr val="8B0B17"/>
                </a:solidFill>
                <a:latin typeface="Aidan" charset="0"/>
                <a:ea typeface="宋体" charset="0"/>
                <a:cs typeface="宋体" charset="0"/>
              </a:rPr>
              <a:t>œ</a:t>
            </a:r>
            <a:endParaRPr lang="en-US" sz="2400">
              <a:solidFill>
                <a:srgbClr val="8B0B17"/>
              </a:solidFill>
              <a:latin typeface="Aidan" charset="0"/>
              <a:ea typeface="宋体" charset="0"/>
              <a:cs typeface="宋体" charset="0"/>
            </a:endParaRPr>
          </a:p>
        </p:txBody>
      </p:sp>
      <p:pic>
        <p:nvPicPr>
          <p:cNvPr id="13318" name="Picture 9" descr="Cable C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5416550"/>
            <a:ext cx="25146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4" descr="5261_1262823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60888"/>
            <a:ext cx="213360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0"/>
          <p:cNvSpPr txBox="1">
            <a:spLocks noChangeArrowheads="1"/>
          </p:cNvSpPr>
          <p:nvPr/>
        </p:nvSpPr>
        <p:spPr bwMode="auto">
          <a:xfrm>
            <a:off x="4572000" y="3048000"/>
            <a:ext cx="47244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700" i="1" dirty="0" smtClean="0">
                <a:latin typeface="Times" charset="0"/>
                <a:cs typeface="Times" charset="0"/>
              </a:rPr>
              <a:t>…union is full of hosts, there’s only one of him!</a:t>
            </a:r>
            <a:endParaRPr lang="en-US" sz="1700" i="1" dirty="0">
              <a:latin typeface="Times" charset="0"/>
              <a:cs typeface="Times" charset="0"/>
            </a:endParaRPr>
          </a:p>
        </p:txBody>
      </p:sp>
      <p:pic>
        <p:nvPicPr>
          <p:cNvPr id="13326" name="Picture 17" descr="circle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44450"/>
            <a:ext cx="10445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7" name="TextBox 18"/>
          <p:cNvSpPr txBox="1">
            <a:spLocks noChangeArrowheads="1"/>
          </p:cNvSpPr>
          <p:nvPr/>
        </p:nvSpPr>
        <p:spPr bwMode="auto">
          <a:xfrm>
            <a:off x="2362200" y="6172200"/>
            <a:ext cx="2286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400" b="0" dirty="0" err="1" smtClean="0"/>
              <a:t>Thekarelshow.com</a:t>
            </a:r>
            <a:endParaRPr lang="en-US" sz="1400" b="0" dirty="0"/>
          </a:p>
        </p:txBody>
      </p:sp>
      <p:pic>
        <p:nvPicPr>
          <p:cNvPr id="13328" name="Picture 19" descr="DSC_152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4550" y="4114800"/>
            <a:ext cx="19494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20" descr="Emmy-202007-201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886200"/>
            <a:ext cx="1701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21" descr="karel_rya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5581650"/>
            <a:ext cx="159543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Effect transition="in" filter="dissolve">
                                      <p:cBhvr>
                                        <p:cTn id="12" dur="500"/>
                                        <p:tgtEl>
                                          <p:spTgt spid="20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51">
                                            <p:txEl>
                                              <p:pRg st="1" end="1"/>
                                            </p:txEl>
                                          </p:spTgt>
                                        </p:tgtEl>
                                        <p:attrNameLst>
                                          <p:attrName>style.visibility</p:attrName>
                                        </p:attrNameLst>
                                      </p:cBhvr>
                                      <p:to>
                                        <p:strVal val="visible"/>
                                      </p:to>
                                    </p:set>
                                    <p:animEffect transition="in" filter="dissolve">
                                      <p:cBhvr>
                                        <p:cTn id="17" dur="500"/>
                                        <p:tgtEl>
                                          <p:spTgt spid="205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51">
                                            <p:txEl>
                                              <p:pRg st="2" end="2"/>
                                            </p:txEl>
                                          </p:spTgt>
                                        </p:tgtEl>
                                        <p:attrNameLst>
                                          <p:attrName>style.visibility</p:attrName>
                                        </p:attrNameLst>
                                      </p:cBhvr>
                                      <p:to>
                                        <p:strVal val="visible"/>
                                      </p:to>
                                    </p:set>
                                    <p:animEffect transition="in" filter="dissolve">
                                      <p:cBhvr>
                                        <p:cTn id="22" dur="500"/>
                                        <p:tgtEl>
                                          <p:spTgt spid="205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dissolve">
                                      <p:cBhvr>
                                        <p:cTn id="27" dur="500"/>
                                        <p:tgtEl>
                                          <p:spTgt spid="2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590800" y="0"/>
            <a:ext cx="5791200" cy="1527175"/>
          </a:xfrm>
        </p:spPr>
        <p:txBody>
          <a:bodyPr/>
          <a:lstStyle/>
          <a:p>
            <a:pPr eaLnBrk="1" hangingPunct="1"/>
            <a:r>
              <a:rPr lang="en-US" sz="3400">
                <a:solidFill>
                  <a:srgbClr val="BF091A"/>
                </a:solidFill>
                <a:latin typeface="Arial Black" charset="0"/>
              </a:rPr>
              <a:t>Building A   </a:t>
            </a:r>
            <a:br>
              <a:rPr lang="en-US" sz="3400">
                <a:solidFill>
                  <a:srgbClr val="BF091A"/>
                </a:solidFill>
                <a:latin typeface="Arial Black" charset="0"/>
              </a:rPr>
            </a:br>
            <a:r>
              <a:rPr lang="en-US" sz="3400">
                <a:solidFill>
                  <a:srgbClr val="BF091A"/>
                </a:solidFill>
                <a:latin typeface="Arial Black" charset="0"/>
              </a:rPr>
              <a:t>Partnership That Works </a:t>
            </a:r>
          </a:p>
        </p:txBody>
      </p:sp>
      <p:sp>
        <p:nvSpPr>
          <p:cNvPr id="24579" name="Rectangle 3"/>
          <p:cNvSpPr>
            <a:spLocks noGrp="1" noChangeArrowheads="1"/>
          </p:cNvSpPr>
          <p:nvPr>
            <p:ph type="body" idx="1"/>
          </p:nvPr>
        </p:nvSpPr>
        <p:spPr>
          <a:xfrm>
            <a:off x="152400" y="1905000"/>
            <a:ext cx="8763000" cy="4724400"/>
          </a:xfrm>
        </p:spPr>
        <p:txBody>
          <a:bodyPr/>
          <a:lstStyle/>
          <a:p>
            <a:pPr eaLnBrk="1" hangingPunct="1">
              <a:lnSpc>
                <a:spcPct val="80000"/>
              </a:lnSpc>
            </a:pPr>
            <a:r>
              <a:rPr lang="en-US" sz="1700" b="1" dirty="0">
                <a:solidFill>
                  <a:schemeClr val="tx1"/>
                </a:solidFill>
                <a:latin typeface="Arial" charset="0"/>
              </a:rPr>
              <a:t>The Karel Show is heard on stations that boast a community of progressive political thinkers, with environmental sensibilities. Those stations also include nationally syndicated personalities Rachel </a:t>
            </a:r>
            <a:r>
              <a:rPr lang="en-US" sz="1700" b="1" dirty="0" err="1">
                <a:solidFill>
                  <a:schemeClr val="tx1"/>
                </a:solidFill>
                <a:latin typeface="Arial" charset="0"/>
              </a:rPr>
              <a:t>Maddow</a:t>
            </a:r>
            <a:r>
              <a:rPr lang="en-US" sz="1700" b="1" dirty="0">
                <a:solidFill>
                  <a:schemeClr val="tx1"/>
                </a:solidFill>
                <a:latin typeface="Arial" charset="0"/>
              </a:rPr>
              <a:t>, Stephanie Miller and Randi Rhodes. To listeners, The Karel Show fits seamlessly.</a:t>
            </a:r>
          </a:p>
          <a:p>
            <a:pPr eaLnBrk="1" hangingPunct="1">
              <a:lnSpc>
                <a:spcPct val="80000"/>
              </a:lnSpc>
            </a:pPr>
            <a:endParaRPr lang="en-US" sz="1700" b="1" dirty="0">
              <a:solidFill>
                <a:schemeClr val="tx1"/>
              </a:solidFill>
              <a:latin typeface="Arial" charset="0"/>
            </a:endParaRPr>
          </a:p>
          <a:p>
            <a:pPr eaLnBrk="1" hangingPunct="1">
              <a:lnSpc>
                <a:spcPct val="80000"/>
              </a:lnSpc>
            </a:pPr>
            <a:r>
              <a:rPr lang="en-US" sz="1700" b="1" dirty="0">
                <a:solidFill>
                  <a:schemeClr val="tx1"/>
                </a:solidFill>
                <a:latin typeface="Arial" charset="0"/>
              </a:rPr>
              <a:t>The Karel Show is a lifestyle brand that resonates with the passionately progressive and environmentally aware individuals that populate the various listening areas:  Upscale consumers who care about the communities in which they live and have the discretionary income to make a difference with their purchasing power.</a:t>
            </a:r>
          </a:p>
          <a:p>
            <a:pPr eaLnBrk="1" hangingPunct="1">
              <a:lnSpc>
                <a:spcPct val="80000"/>
              </a:lnSpc>
            </a:pPr>
            <a:endParaRPr lang="en-US" sz="1700" b="1" dirty="0">
              <a:solidFill>
                <a:schemeClr val="tx1"/>
              </a:solidFill>
              <a:latin typeface="Arial" charset="0"/>
            </a:endParaRPr>
          </a:p>
          <a:p>
            <a:pPr eaLnBrk="1" hangingPunct="1">
              <a:lnSpc>
                <a:spcPct val="80000"/>
              </a:lnSpc>
            </a:pPr>
            <a:r>
              <a:rPr lang="en-US" sz="1700" b="1" dirty="0">
                <a:solidFill>
                  <a:schemeClr val="tx1"/>
                </a:solidFill>
                <a:latin typeface="Arial" charset="0"/>
              </a:rPr>
              <a:t>Whether its being the voice for change, educating listeners about the benefits of sustainability or simply having fun, The Karel Show is working to be the future of </a:t>
            </a:r>
            <a:r>
              <a:rPr lang="en-US" sz="1700" b="1" dirty="0" smtClean="0">
                <a:solidFill>
                  <a:schemeClr val="tx1"/>
                </a:solidFill>
                <a:latin typeface="Arial" charset="0"/>
              </a:rPr>
              <a:t>media.</a:t>
            </a:r>
            <a:endParaRPr lang="en-US" sz="1700" b="1" dirty="0">
              <a:solidFill>
                <a:schemeClr val="tx1"/>
              </a:solidFill>
              <a:latin typeface="Arial" charset="0"/>
            </a:endParaRPr>
          </a:p>
          <a:p>
            <a:pPr eaLnBrk="1" hangingPunct="1">
              <a:lnSpc>
                <a:spcPct val="80000"/>
              </a:lnSpc>
            </a:pPr>
            <a:endParaRPr lang="en-US" sz="1700" b="1" dirty="0">
              <a:solidFill>
                <a:schemeClr val="tx1"/>
              </a:solidFill>
              <a:latin typeface="Arial" charset="0"/>
            </a:endParaRPr>
          </a:p>
          <a:p>
            <a:pPr eaLnBrk="1" hangingPunct="1">
              <a:lnSpc>
                <a:spcPct val="80000"/>
              </a:lnSpc>
            </a:pPr>
            <a:r>
              <a:rPr lang="en-US" sz="1700" b="1" dirty="0">
                <a:solidFill>
                  <a:schemeClr val="tx1"/>
                </a:solidFill>
                <a:latin typeface="Arial" charset="0"/>
              </a:rPr>
              <a:t>The Karel brand transcends traditional radio and economic strata. Karel performs in all forms of entertainment, from stand up to television, </a:t>
            </a:r>
            <a:br>
              <a:rPr lang="en-US" sz="1700" b="1" dirty="0">
                <a:solidFill>
                  <a:schemeClr val="tx1"/>
                </a:solidFill>
                <a:latin typeface="Arial" charset="0"/>
              </a:rPr>
            </a:br>
            <a:r>
              <a:rPr lang="en-US" sz="1700" b="1" dirty="0">
                <a:solidFill>
                  <a:schemeClr val="tx1"/>
                </a:solidFill>
                <a:latin typeface="Arial" charset="0"/>
              </a:rPr>
              <a:t>recording to  acting .As the Karel brand expands and grows, </a:t>
            </a:r>
            <a:br>
              <a:rPr lang="en-US" sz="1700" b="1" dirty="0">
                <a:solidFill>
                  <a:schemeClr val="tx1"/>
                </a:solidFill>
                <a:latin typeface="Arial" charset="0"/>
              </a:rPr>
            </a:br>
            <a:r>
              <a:rPr lang="en-US" sz="1700" b="1" dirty="0">
                <a:solidFill>
                  <a:schemeClr val="tx1"/>
                </a:solidFill>
                <a:latin typeface="Arial" charset="0"/>
              </a:rPr>
              <a:t>so does yours.</a:t>
            </a:r>
          </a:p>
          <a:p>
            <a:pPr eaLnBrk="1" hangingPunct="1">
              <a:lnSpc>
                <a:spcPct val="80000"/>
              </a:lnSpc>
              <a:buFont typeface="Wingdings" charset="0"/>
              <a:buNone/>
            </a:pPr>
            <a:endParaRPr lang="en-US" sz="1700" dirty="0">
              <a:latin typeface="Arial" charset="0"/>
            </a:endParaRPr>
          </a:p>
          <a:p>
            <a:pPr eaLnBrk="1" hangingPunct="1">
              <a:lnSpc>
                <a:spcPct val="80000"/>
              </a:lnSpc>
            </a:pPr>
            <a:endParaRPr lang="en-US" sz="1700" dirty="0">
              <a:latin typeface="Arial" charset="0"/>
            </a:endParaRPr>
          </a:p>
        </p:txBody>
      </p:sp>
      <p:pic>
        <p:nvPicPr>
          <p:cNvPr id="24580" name="Picture 7" descr="circl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9425" y="5715000"/>
            <a:ext cx="10445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 descr="DSC_15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177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057400" y="304800"/>
            <a:ext cx="6781800" cy="1374775"/>
          </a:xfrm>
        </p:spPr>
        <p:txBody>
          <a:bodyPr/>
          <a:lstStyle/>
          <a:p>
            <a:pPr eaLnBrk="1" hangingPunct="1"/>
            <a:r>
              <a:rPr lang="en-US" sz="3600" b="1" dirty="0">
                <a:solidFill>
                  <a:srgbClr val="BF091A"/>
                </a:solidFill>
                <a:latin typeface="Arial" charset="0"/>
              </a:rPr>
              <a:t>The Karel Show </a:t>
            </a:r>
            <a:r>
              <a:rPr lang="en-US" sz="2400" b="1" dirty="0">
                <a:latin typeface="Arial" charset="0"/>
              </a:rPr>
              <a:t>currently on </a:t>
            </a:r>
            <a:r>
              <a:rPr lang="en-US" sz="2400" b="1" dirty="0" smtClean="0">
                <a:latin typeface="Arial" charset="0"/>
              </a:rPr>
              <a:t>on.</a:t>
            </a:r>
            <a:r>
              <a:rPr lang="en-US" sz="2400" b="1" dirty="0">
                <a:latin typeface="Arial" charset="0"/>
              </a:rPr>
              <a:t/>
            </a:r>
            <a:br>
              <a:rPr lang="en-US" sz="2400" b="1" dirty="0">
                <a:latin typeface="Arial" charset="0"/>
              </a:rPr>
            </a:br>
            <a:endParaRPr lang="en-US" sz="2400" b="1" dirty="0">
              <a:latin typeface="Arial" charset="0"/>
            </a:endParaRPr>
          </a:p>
        </p:txBody>
      </p:sp>
      <p:pic>
        <p:nvPicPr>
          <p:cNvPr id="25606" name="Picture 8" descr="5261_12628239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Box 13"/>
          <p:cNvSpPr txBox="1">
            <a:spLocks noChangeArrowheads="1"/>
          </p:cNvSpPr>
          <p:nvPr/>
        </p:nvSpPr>
        <p:spPr bwMode="auto">
          <a:xfrm>
            <a:off x="2286000" y="1524000"/>
            <a:ext cx="6477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800" dirty="0" smtClean="0"/>
              <a:t>iTunes &amp; Google Play KAREL Apps * Terrestrial * Online * </a:t>
            </a:r>
            <a:r>
              <a:rPr lang="en-US" sz="1800" dirty="0" err="1" smtClean="0"/>
              <a:t>Ustream</a:t>
            </a:r>
            <a:r>
              <a:rPr lang="en-US" sz="1800" dirty="0" smtClean="0"/>
              <a:t> * GCN and CRN Websites &amp; Affiliates</a:t>
            </a:r>
            <a:endParaRPr lang="en-US" sz="1800" dirty="0"/>
          </a:p>
        </p:txBody>
      </p:sp>
      <p:sp>
        <p:nvSpPr>
          <p:cNvPr id="2" name="TextBox 1"/>
          <p:cNvSpPr txBox="1"/>
          <p:nvPr/>
        </p:nvSpPr>
        <p:spPr>
          <a:xfrm>
            <a:off x="609600" y="2667000"/>
            <a:ext cx="4114800" cy="3231653"/>
          </a:xfrm>
          <a:prstGeom prst="rect">
            <a:avLst/>
          </a:prstGeom>
          <a:noFill/>
        </p:spPr>
        <p:txBody>
          <a:bodyPr wrap="square" rtlCol="0">
            <a:spAutoFit/>
          </a:bodyPr>
          <a:lstStyle/>
          <a:p>
            <a:r>
              <a:rPr lang="en-US" sz="1200" i="1" dirty="0" smtClean="0"/>
              <a:t>The </a:t>
            </a:r>
            <a:r>
              <a:rPr lang="en-US" sz="1200" i="1" dirty="0"/>
              <a:t>Karel Show</a:t>
            </a:r>
            <a:endParaRPr lang="en-US" sz="1200" b="0" dirty="0"/>
          </a:p>
          <a:p>
            <a:r>
              <a:rPr lang="en-US" sz="1200" b="0" dirty="0"/>
              <a:t>Sat 9pm to 12, Sun 7p to 10p</a:t>
            </a:r>
          </a:p>
          <a:p>
            <a:r>
              <a:rPr lang="en-US" sz="1200" dirty="0"/>
              <a:t>KGO </a:t>
            </a:r>
            <a:r>
              <a:rPr lang="en-US" sz="1200" dirty="0" err="1"/>
              <a:t>NewsTalk</a:t>
            </a:r>
            <a:r>
              <a:rPr lang="en-US" sz="1200" dirty="0"/>
              <a:t> 810 San Francisco</a:t>
            </a:r>
            <a:endParaRPr lang="en-US" sz="1200" b="0" dirty="0"/>
          </a:p>
          <a:p>
            <a:endParaRPr lang="en-US" sz="1200" b="0" dirty="0"/>
          </a:p>
          <a:p>
            <a:r>
              <a:rPr lang="en-US" sz="1200" b="0" dirty="0"/>
              <a:t>Mon-Fri 3pm to 6pm</a:t>
            </a:r>
          </a:p>
          <a:p>
            <a:r>
              <a:rPr lang="en-US" sz="1200" dirty="0"/>
              <a:t>Syndicated 3pm - 6pm PST (some stations time shift)</a:t>
            </a:r>
          </a:p>
          <a:p>
            <a:r>
              <a:rPr lang="en-US" sz="1200" dirty="0"/>
              <a:t>KRXA AM 540 Monterey/Salinas/Santa Cruz</a:t>
            </a:r>
          </a:p>
          <a:p>
            <a:r>
              <a:rPr lang="en-US" sz="1200" dirty="0"/>
              <a:t>KGOE Eureka</a:t>
            </a:r>
          </a:p>
          <a:p>
            <a:r>
              <a:rPr lang="en-US" sz="1200" dirty="0"/>
              <a:t>WVNJ New Jersey / New York</a:t>
            </a:r>
          </a:p>
          <a:p>
            <a:r>
              <a:rPr lang="en-US" sz="1200" dirty="0"/>
              <a:t>KJRB Spokane</a:t>
            </a:r>
          </a:p>
          <a:p>
            <a:r>
              <a:rPr lang="en-US" sz="1200" dirty="0"/>
              <a:t>KJFK Reno</a:t>
            </a:r>
          </a:p>
          <a:p>
            <a:r>
              <a:rPr lang="en-US" sz="1200" dirty="0"/>
              <a:t>WXMR 100.07 FM Vermont</a:t>
            </a:r>
          </a:p>
          <a:p>
            <a:endParaRPr lang="en-US" sz="1200" dirty="0"/>
          </a:p>
          <a:p>
            <a:r>
              <a:rPr lang="en-US" sz="1200" dirty="0"/>
              <a:t>Sun 5p to 7p</a:t>
            </a:r>
          </a:p>
          <a:p>
            <a:r>
              <a:rPr lang="en-US" sz="1200" dirty="0" smtClean="0"/>
              <a:t>KJFK Reno, CRN-2</a:t>
            </a:r>
            <a:endParaRPr lang="en-US" sz="1200" b="0" dirty="0"/>
          </a:p>
          <a:p>
            <a:endParaRPr lang="en-US" sz="1200" dirty="0"/>
          </a:p>
          <a:p>
            <a:endParaRPr lang="en-US" sz="1200" b="0" dirty="0"/>
          </a:p>
        </p:txBody>
      </p:sp>
      <p:sp>
        <p:nvSpPr>
          <p:cNvPr id="4" name="TextBox 3"/>
          <p:cNvSpPr txBox="1"/>
          <p:nvPr/>
        </p:nvSpPr>
        <p:spPr>
          <a:xfrm>
            <a:off x="5105400" y="2743200"/>
            <a:ext cx="3810000" cy="2492990"/>
          </a:xfrm>
          <a:prstGeom prst="rect">
            <a:avLst/>
          </a:prstGeom>
          <a:noFill/>
        </p:spPr>
        <p:txBody>
          <a:bodyPr wrap="square" rtlCol="0">
            <a:spAutoFit/>
          </a:bodyPr>
          <a:lstStyle/>
          <a:p>
            <a:r>
              <a:rPr lang="en-US" sz="1200" i="1" dirty="0" err="1"/>
              <a:t>HuffingtonPost</a:t>
            </a:r>
            <a:endParaRPr lang="en-US" sz="1200" b="0" dirty="0"/>
          </a:p>
          <a:p>
            <a:r>
              <a:rPr lang="en-US" sz="1200" b="0" u="sng" dirty="0">
                <a:hlinkClick r:id="rId3"/>
              </a:rPr>
              <a:t>http://www.huffingtonpost.com/charles-karel-bouley/</a:t>
            </a:r>
          </a:p>
          <a:p>
            <a:endParaRPr lang="en-US" sz="1200" b="0" dirty="0"/>
          </a:p>
          <a:p>
            <a:r>
              <a:rPr lang="en-US" sz="1200" b="0" u="sng" dirty="0">
                <a:hlinkClick r:id="rId4"/>
              </a:rPr>
              <a:t>http://www.thekarelshow.com</a:t>
            </a:r>
          </a:p>
          <a:p>
            <a:r>
              <a:rPr lang="en-US" sz="1200" b="0" u="sng" dirty="0">
                <a:hlinkClick r:id="rId5"/>
              </a:rPr>
              <a:t>http://listen.thekarelshow.com</a:t>
            </a:r>
          </a:p>
          <a:p>
            <a:r>
              <a:rPr lang="en-US" sz="1200" b="0" u="sng" dirty="0">
                <a:hlinkClick r:id="rId6"/>
              </a:rPr>
              <a:t>http://media.thekarelshow.com</a:t>
            </a:r>
          </a:p>
          <a:p>
            <a:endParaRPr lang="en-US" sz="1200" i="1" dirty="0" smtClean="0"/>
          </a:p>
          <a:p>
            <a:r>
              <a:rPr lang="en-US" sz="1200" i="1" dirty="0" smtClean="0"/>
              <a:t>Karel </a:t>
            </a:r>
            <a:r>
              <a:rPr lang="en-US" sz="1200" i="1" dirty="0"/>
              <a:t>Stands Up!</a:t>
            </a:r>
            <a:endParaRPr lang="en-US" sz="1200" b="0" dirty="0"/>
          </a:p>
          <a:p>
            <a:r>
              <a:rPr lang="en-US" sz="1200" b="0" u="sng" dirty="0">
                <a:hlinkClick r:id="rId7"/>
              </a:rPr>
              <a:t>http://www.karelstandsup.com</a:t>
            </a:r>
          </a:p>
          <a:p>
            <a:endParaRPr lang="en-US" sz="1200" b="0" dirty="0"/>
          </a:p>
          <a:p>
            <a:r>
              <a:rPr lang="en-US" sz="1200" i="1" dirty="0"/>
              <a:t>Books at Amazon</a:t>
            </a:r>
            <a:endParaRPr lang="en-US" sz="1200" b="0" dirty="0"/>
          </a:p>
          <a:p>
            <a:r>
              <a:rPr lang="en-US" sz="1200" b="0" u="sng" dirty="0">
                <a:hlinkClick r:id="rId8"/>
              </a:rPr>
              <a:t>http://tinyurl.com</a:t>
            </a:r>
            <a:r>
              <a:rPr lang="en-US" sz="1200" b="0" u="sng" dirty="0" smtClean="0">
                <a:hlinkClick r:id="rId8"/>
              </a:rPr>
              <a:t>/</a:t>
            </a:r>
            <a:endParaRPr lang="en-US" sz="1200" dirty="0"/>
          </a:p>
          <a:p>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p:txBody>
          <a:bodyPr/>
          <a:lstStyle/>
          <a:p>
            <a:pPr lvl="1" eaLnBrk="1" hangingPunct="1">
              <a:buClr>
                <a:schemeClr val="tx1"/>
              </a:buClr>
              <a:buFont typeface="Wingdings" charset="0"/>
              <a:buNone/>
            </a:pPr>
            <a:endParaRPr lang="en-US">
              <a:latin typeface="Arial" charset="0"/>
              <a:ea typeface="ＭＳ Ｐゴシック" charset="0"/>
            </a:endParaRPr>
          </a:p>
          <a:p>
            <a:pPr lvl="1" eaLnBrk="1" hangingPunct="1">
              <a:buClr>
                <a:schemeClr val="tx1"/>
              </a:buClr>
              <a:buFont typeface="Wingdings" charset="0"/>
              <a:buChar char="¢"/>
            </a:pPr>
            <a:endParaRPr lang="en-US">
              <a:latin typeface="Arial" charset="0"/>
              <a:ea typeface="ＭＳ Ｐゴシック" charset="0"/>
            </a:endParaRPr>
          </a:p>
          <a:p>
            <a:pPr eaLnBrk="1" hangingPunct="1"/>
            <a:endParaRPr lang="en-US">
              <a:latin typeface="Arial" charset="0"/>
            </a:endParaRPr>
          </a:p>
        </p:txBody>
      </p:sp>
      <p:sp>
        <p:nvSpPr>
          <p:cNvPr id="14339" name="Text Box 10"/>
          <p:cNvSpPr txBox="1">
            <a:spLocks noChangeArrowheads="1"/>
          </p:cNvSpPr>
          <p:nvPr/>
        </p:nvSpPr>
        <p:spPr bwMode="auto">
          <a:xfrm>
            <a:off x="1889125" y="265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endParaRPr lang="en-US" sz="1800"/>
          </a:p>
        </p:txBody>
      </p:sp>
      <p:sp>
        <p:nvSpPr>
          <p:cNvPr id="14340" name="Text Box 11"/>
          <p:cNvSpPr txBox="1">
            <a:spLocks noChangeArrowheads="1"/>
          </p:cNvSpPr>
          <p:nvPr/>
        </p:nvSpPr>
        <p:spPr bwMode="auto">
          <a:xfrm>
            <a:off x="2133600" y="0"/>
            <a:ext cx="60658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lgn="ctr"/>
            <a:r>
              <a:rPr lang="ja-JP" altLang="en-US" sz="4400">
                <a:solidFill>
                  <a:srgbClr val="BF091A"/>
                </a:solidFill>
              </a:rPr>
              <a:t>“</a:t>
            </a:r>
            <a:r>
              <a:rPr lang="en-US" sz="4400">
                <a:solidFill>
                  <a:srgbClr val="BF091A"/>
                </a:solidFill>
              </a:rPr>
              <a:t>THE KAREL SHOW</a:t>
            </a:r>
            <a:r>
              <a:rPr lang="ja-JP" altLang="en-US" sz="4400">
                <a:solidFill>
                  <a:srgbClr val="BF091A"/>
                </a:solidFill>
              </a:rPr>
              <a:t>”</a:t>
            </a:r>
            <a:endParaRPr lang="en-US" sz="4400">
              <a:solidFill>
                <a:srgbClr val="BF091A"/>
              </a:solidFill>
            </a:endParaRPr>
          </a:p>
        </p:txBody>
      </p:sp>
      <p:sp>
        <p:nvSpPr>
          <p:cNvPr id="14341" name="Text Box 13"/>
          <p:cNvSpPr txBox="1">
            <a:spLocks noChangeArrowheads="1"/>
          </p:cNvSpPr>
          <p:nvPr/>
        </p:nvSpPr>
        <p:spPr bwMode="auto">
          <a:xfrm>
            <a:off x="457200" y="2057400"/>
            <a:ext cx="8153400" cy="564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buFontTx/>
              <a:buChar char="•"/>
            </a:pPr>
            <a:r>
              <a:rPr lang="en-US" sz="1900" dirty="0"/>
              <a:t> History making host formerly of KFI AM 640 Los Angeles, KGO San Francisco and KNX 1070 now expanding in to syndication</a:t>
            </a:r>
          </a:p>
          <a:p>
            <a:pPr>
              <a:buFontTx/>
              <a:buChar char="•"/>
            </a:pPr>
            <a:endParaRPr lang="en-US" sz="1900" dirty="0"/>
          </a:p>
          <a:p>
            <a:pPr>
              <a:buFontTx/>
              <a:buChar char="•"/>
            </a:pPr>
            <a:r>
              <a:rPr lang="en-US" sz="1900" dirty="0"/>
              <a:t> National media visibility through TV as well as </a:t>
            </a:r>
            <a:r>
              <a:rPr lang="en-US" sz="1900" dirty="0" err="1"/>
              <a:t>HuffingtonPost.com</a:t>
            </a:r>
            <a:r>
              <a:rPr lang="en-US" sz="1900" dirty="0"/>
              <a:t>, </a:t>
            </a:r>
            <a:r>
              <a:rPr lang="en-US" sz="1900" dirty="0" err="1"/>
              <a:t>Advocate.com</a:t>
            </a:r>
            <a:r>
              <a:rPr lang="en-US" sz="1900" dirty="0"/>
              <a:t> and other outlets outside of radio</a:t>
            </a:r>
          </a:p>
          <a:p>
            <a:pPr>
              <a:buFontTx/>
              <a:buChar char="•"/>
            </a:pPr>
            <a:endParaRPr lang="en-US" sz="1900" dirty="0"/>
          </a:p>
          <a:p>
            <a:pPr>
              <a:buFontTx/>
              <a:buChar char="•"/>
            </a:pPr>
            <a:r>
              <a:rPr lang="en-US" sz="1900" dirty="0"/>
              <a:t> Informative, Entertaining and Relevant talk radio from a unique perspective with major market track record.</a:t>
            </a:r>
          </a:p>
          <a:p>
            <a:pPr>
              <a:buFontTx/>
              <a:buChar char="•"/>
            </a:pPr>
            <a:endParaRPr lang="en-US" sz="1900" dirty="0"/>
          </a:p>
          <a:p>
            <a:pPr>
              <a:buFontTx/>
              <a:buChar char="•"/>
            </a:pPr>
            <a:r>
              <a:rPr lang="en-US" sz="1900" dirty="0"/>
              <a:t> Top guest from politics, pop culture and all areas</a:t>
            </a:r>
          </a:p>
          <a:p>
            <a:pPr>
              <a:buFontTx/>
              <a:buChar char="•"/>
            </a:pPr>
            <a:endParaRPr lang="en-US" sz="1900" dirty="0"/>
          </a:p>
          <a:p>
            <a:pPr>
              <a:buFontTx/>
              <a:buChar char="•"/>
            </a:pPr>
            <a:r>
              <a:rPr lang="en-US" sz="1900" dirty="0"/>
              <a:t> Web community with passionate and committed Members </a:t>
            </a:r>
            <a:r>
              <a:rPr lang="en-US" sz="1900" dirty="0" smtClean="0"/>
              <a:t>including Android and Apple App, </a:t>
            </a:r>
            <a:r>
              <a:rPr lang="en-US" sz="1900" dirty="0"/>
              <a:t>Podcast, Video Blog, Social Networking such as Twitter, Facebook</a:t>
            </a:r>
          </a:p>
          <a:p>
            <a:endParaRPr lang="en-US" sz="1900" dirty="0"/>
          </a:p>
          <a:p>
            <a:pPr>
              <a:buFontTx/>
              <a:buChar char="•"/>
            </a:pPr>
            <a:r>
              <a:rPr lang="en-US" sz="1900" dirty="0"/>
              <a:t> </a:t>
            </a:r>
            <a:r>
              <a:rPr lang="en-US" sz="1900" dirty="0" smtClean="0"/>
              <a:t>Fast Paced which </a:t>
            </a:r>
            <a:r>
              <a:rPr lang="en-US" sz="1900" dirty="0"/>
              <a:t>means longer TSL </a:t>
            </a:r>
            <a:r>
              <a:rPr lang="en-US" sz="1900" dirty="0" smtClean="0"/>
              <a:t> (</a:t>
            </a:r>
            <a:r>
              <a:rPr lang="en-US" sz="1900" dirty="0"/>
              <a:t>time spent listening)</a:t>
            </a:r>
          </a:p>
          <a:p>
            <a:endParaRPr lang="en-US" sz="1900" dirty="0"/>
          </a:p>
          <a:p>
            <a:pPr>
              <a:buFontTx/>
              <a:buChar char="•"/>
            </a:pPr>
            <a:endParaRPr lang="en-US" sz="1900" dirty="0"/>
          </a:p>
          <a:p>
            <a:pPr>
              <a:buFontTx/>
              <a:buChar char="•"/>
            </a:pPr>
            <a:endParaRPr lang="en-US" sz="1900" dirty="0"/>
          </a:p>
        </p:txBody>
      </p:sp>
      <p:pic>
        <p:nvPicPr>
          <p:cNvPr id="14348" name="Picture 15" descr="circl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5849938"/>
            <a:ext cx="11049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Box 16"/>
          <p:cNvSpPr txBox="1">
            <a:spLocks noChangeArrowheads="1"/>
          </p:cNvSpPr>
          <p:nvPr/>
        </p:nvSpPr>
        <p:spPr bwMode="auto">
          <a:xfrm>
            <a:off x="6172200" y="6858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400" b="0" dirty="0" err="1" smtClean="0"/>
              <a:t>Thekarelshow.com</a:t>
            </a:r>
            <a:endParaRPr lang="en-US" sz="1400" b="0" dirty="0"/>
          </a:p>
        </p:txBody>
      </p:sp>
      <p:pic>
        <p:nvPicPr>
          <p:cNvPr id="14350" name="Picture 17" descr="Screen shot 2010-01-26 at 9.49.5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352800"/>
            <a:ext cx="28194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8" descr="oddmi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1161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657725" y="2000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5363" name="Rectangle 4"/>
          <p:cNvSpPr>
            <a:spLocks noChangeArrowheads="1"/>
          </p:cNvSpPr>
          <p:nvPr/>
        </p:nvSpPr>
        <p:spPr bwMode="auto">
          <a:xfrm>
            <a:off x="838200" y="3187700"/>
            <a:ext cx="7848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endParaRPr lang="en-US" b="0"/>
          </a:p>
        </p:txBody>
      </p:sp>
      <p:sp>
        <p:nvSpPr>
          <p:cNvPr id="15364" name="Text Box 6"/>
          <p:cNvSpPr txBox="1">
            <a:spLocks noChangeArrowheads="1"/>
          </p:cNvSpPr>
          <p:nvPr/>
        </p:nvSpPr>
        <p:spPr bwMode="auto">
          <a:xfrm>
            <a:off x="4572000" y="42672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2400"/>
              <a:t>                     </a:t>
            </a:r>
            <a:endParaRPr lang="en-US" sz="2800">
              <a:solidFill>
                <a:srgbClr val="00CC00"/>
              </a:solidFill>
            </a:endParaRPr>
          </a:p>
        </p:txBody>
      </p:sp>
      <p:sp>
        <p:nvSpPr>
          <p:cNvPr id="15367" name="Text Box 9"/>
          <p:cNvSpPr txBox="1">
            <a:spLocks noChangeArrowheads="1"/>
          </p:cNvSpPr>
          <p:nvPr/>
        </p:nvSpPr>
        <p:spPr bwMode="auto">
          <a:xfrm>
            <a:off x="1981200" y="1905000"/>
            <a:ext cx="67214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200" b="0" dirty="0" smtClean="0">
                <a:latin typeface="Helvetica" charset="0"/>
                <a:cs typeface="Helvetica" charset="0"/>
              </a:rPr>
              <a:t>Karel (Charles Karel Bouley) is </a:t>
            </a:r>
            <a:r>
              <a:rPr lang="en-US" sz="1200" b="0" dirty="0">
                <a:latin typeface="Helvetica" charset="0"/>
                <a:cs typeface="Helvetica" charset="0"/>
              </a:rPr>
              <a:t>a syndicated talk show host </a:t>
            </a:r>
            <a:r>
              <a:rPr lang="en-US" sz="1200" b="0" dirty="0" smtClean="0">
                <a:latin typeface="Helvetica" charset="0"/>
                <a:cs typeface="Helvetica" charset="0"/>
              </a:rPr>
              <a:t>heard nationally (syndicated) as well as in the #4 Market in the Country, KGO San </a:t>
            </a:r>
            <a:r>
              <a:rPr lang="en-US" sz="1200" b="0" dirty="0" smtClean="0">
                <a:latin typeface="Helvetica" charset="0"/>
                <a:cs typeface="Helvetica" charset="0"/>
              </a:rPr>
              <a:t>Francisco. He continues his </a:t>
            </a:r>
            <a:r>
              <a:rPr lang="en-US" sz="1200" b="0" dirty="0" smtClean="0">
                <a:latin typeface="Helvetica" charset="0"/>
                <a:cs typeface="Helvetica" charset="0"/>
              </a:rPr>
              <a:t>#</a:t>
            </a:r>
            <a:r>
              <a:rPr lang="en-US" sz="1200" b="0" dirty="0">
                <a:latin typeface="Helvetica" charset="0"/>
                <a:cs typeface="Helvetica" charset="0"/>
              </a:rPr>
              <a:t>1 talk shows at </a:t>
            </a:r>
            <a:r>
              <a:rPr lang="en-US" sz="1200" b="0" dirty="0" smtClean="0">
                <a:latin typeface="Helvetica" charset="0"/>
                <a:cs typeface="Helvetica" charset="0"/>
              </a:rPr>
              <a:t>Cumulus’ flagship </a:t>
            </a:r>
            <a:r>
              <a:rPr lang="en-US" sz="1200" b="0" dirty="0">
                <a:latin typeface="Helvetica" charset="0"/>
                <a:cs typeface="Helvetica" charset="0"/>
              </a:rPr>
              <a:t>station, KGO AM 810 San Francisco </a:t>
            </a:r>
            <a:r>
              <a:rPr lang="en-US" sz="1200" b="0" dirty="0" smtClean="0">
                <a:latin typeface="Helvetica" charset="0"/>
                <a:cs typeface="Helvetica" charset="0"/>
              </a:rPr>
              <a:t>and made history </a:t>
            </a:r>
            <a:r>
              <a:rPr lang="en-US" sz="1200" b="0" dirty="0">
                <a:latin typeface="Helvetica" charset="0"/>
                <a:cs typeface="Helvetica" charset="0"/>
              </a:rPr>
              <a:t>for KFI AM 640 Los Angeles. Now, the Karel Show can be heard in various markets </a:t>
            </a:r>
            <a:r>
              <a:rPr lang="en-US" sz="1200" b="0" dirty="0" smtClean="0">
                <a:latin typeface="Helvetica" charset="0"/>
                <a:cs typeface="Helvetica" charset="0"/>
              </a:rPr>
              <a:t>syndicated through GCN (Genesis </a:t>
            </a:r>
            <a:r>
              <a:rPr lang="en-US" sz="1200" b="0" dirty="0" smtClean="0">
                <a:latin typeface="Helvetica" charset="0"/>
                <a:cs typeface="Helvetica" charset="0"/>
              </a:rPr>
              <a:t>Communications) as well as CRN (Digital Cable and Radio Network).</a:t>
            </a:r>
            <a:endParaRPr lang="en-US" sz="1200" b="0" dirty="0">
              <a:latin typeface="Helvetica" charset="0"/>
              <a:cs typeface="Helvetica" charset="0"/>
            </a:endParaRPr>
          </a:p>
        </p:txBody>
      </p:sp>
      <p:sp>
        <p:nvSpPr>
          <p:cNvPr id="15368" name="Text Box 11"/>
          <p:cNvSpPr txBox="1">
            <a:spLocks noChangeArrowheads="1"/>
          </p:cNvSpPr>
          <p:nvPr/>
        </p:nvSpPr>
        <p:spPr bwMode="auto">
          <a:xfrm>
            <a:off x="2133600" y="0"/>
            <a:ext cx="60658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lgn="ctr"/>
            <a:r>
              <a:rPr lang="ja-JP" altLang="en-US" sz="4400">
                <a:solidFill>
                  <a:srgbClr val="BF091A"/>
                </a:solidFill>
              </a:rPr>
              <a:t>“</a:t>
            </a:r>
            <a:r>
              <a:rPr lang="en-US" sz="4400">
                <a:solidFill>
                  <a:srgbClr val="BF091A"/>
                </a:solidFill>
              </a:rPr>
              <a:t>THE KAREL SHOW</a:t>
            </a:r>
            <a:r>
              <a:rPr lang="ja-JP" altLang="en-US" sz="4400">
                <a:solidFill>
                  <a:srgbClr val="BF091A"/>
                </a:solidFill>
              </a:rPr>
              <a:t>”</a:t>
            </a:r>
            <a:endParaRPr lang="en-US" sz="4400">
              <a:solidFill>
                <a:srgbClr val="BF091A"/>
              </a:solidFill>
            </a:endParaRPr>
          </a:p>
        </p:txBody>
      </p:sp>
      <p:pic>
        <p:nvPicPr>
          <p:cNvPr id="15375" name="Picture 18" descr="Karel-20by-20Underhill-202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TextBox 19"/>
          <p:cNvSpPr txBox="1">
            <a:spLocks noChangeArrowheads="1"/>
          </p:cNvSpPr>
          <p:nvPr/>
        </p:nvSpPr>
        <p:spPr bwMode="auto">
          <a:xfrm>
            <a:off x="228600" y="2895600"/>
            <a:ext cx="8763000" cy="3970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200" b="0" dirty="0" smtClean="0">
                <a:latin typeface="Helvetica" charset="0"/>
                <a:cs typeface="Helvetica" charset="0"/>
              </a:rPr>
              <a:t>He's </a:t>
            </a:r>
            <a:r>
              <a:rPr lang="en-US" sz="1200" b="0" dirty="0">
                <a:latin typeface="Helvetica" charset="0"/>
                <a:cs typeface="Helvetica" charset="0"/>
              </a:rPr>
              <a:t>served as an entertainment reporter and film critic as well having worked for KNX 1070 Los Angeles (CBS). Karel also has filled for Bill Press on his national show on a regular basis. The show is available at iTunes as a free </a:t>
            </a:r>
            <a:r>
              <a:rPr lang="en-US" sz="1200" b="0" dirty="0" smtClean="0">
                <a:latin typeface="Helvetica" charset="0"/>
                <a:cs typeface="Helvetica" charset="0"/>
              </a:rPr>
              <a:t>podcast, in the Karel App for both </a:t>
            </a:r>
            <a:r>
              <a:rPr lang="en-US" sz="1200" b="0" dirty="0" err="1" smtClean="0">
                <a:latin typeface="Helvetica" charset="0"/>
                <a:cs typeface="Helvetica" charset="0"/>
              </a:rPr>
              <a:t>iOS</a:t>
            </a:r>
            <a:r>
              <a:rPr lang="en-US" sz="1200" b="0" dirty="0" smtClean="0">
                <a:latin typeface="Helvetica" charset="0"/>
                <a:cs typeface="Helvetica" charset="0"/>
              </a:rPr>
              <a:t> and Android, through a daily </a:t>
            </a:r>
            <a:r>
              <a:rPr lang="en-US" sz="1200" b="0" dirty="0" err="1" smtClean="0">
                <a:latin typeface="Helvetica" charset="0"/>
                <a:cs typeface="Helvetica" charset="0"/>
              </a:rPr>
              <a:t>Ustream</a:t>
            </a:r>
            <a:r>
              <a:rPr lang="en-US" sz="1200" b="0" dirty="0" smtClean="0">
                <a:latin typeface="Helvetica" charset="0"/>
                <a:cs typeface="Helvetica" charset="0"/>
              </a:rPr>
              <a:t> show, online at GCN and CRN and on TVs across America!</a:t>
            </a:r>
          </a:p>
          <a:p>
            <a:endParaRPr lang="en-US" sz="1200" b="0" dirty="0">
              <a:latin typeface="Helvetica" charset="0"/>
              <a:cs typeface="Helvetica" charset="0"/>
            </a:endParaRPr>
          </a:p>
          <a:p>
            <a:r>
              <a:rPr lang="en-US" sz="1200" b="0" dirty="0">
                <a:latin typeface="Helvetica" charset="0"/>
                <a:cs typeface="Helvetica" charset="0"/>
              </a:rPr>
              <a:t>He is a blogger for the </a:t>
            </a:r>
            <a:r>
              <a:rPr lang="en-US" sz="1200" b="0" dirty="0">
                <a:latin typeface="Helvetica" charset="0"/>
                <a:cs typeface="Helvetica" charset="0"/>
                <a:hlinkClick r:id="rId3" tooltip="blocked::http://huffingtonpost.com/"/>
              </a:rPr>
              <a:t>HuffingtonPost.com</a:t>
            </a:r>
            <a:r>
              <a:rPr lang="en-US" sz="1200" b="0" dirty="0">
                <a:latin typeface="Helvetica" charset="0"/>
                <a:cs typeface="Helvetica" charset="0"/>
              </a:rPr>
              <a:t> and has been a columnist for the #1 gay/lesbian newsmagazine The Advocate </a:t>
            </a:r>
            <a:r>
              <a:rPr lang="en-US" sz="1200" b="0" dirty="0" err="1">
                <a:latin typeface="Helvetica" charset="0"/>
                <a:cs typeface="Helvetica" charset="0"/>
              </a:rPr>
              <a:t>at</a:t>
            </a:r>
            <a:r>
              <a:rPr lang="en-US" sz="1200" b="0" dirty="0" err="1">
                <a:latin typeface="Helvetica" charset="0"/>
                <a:cs typeface="Helvetica" charset="0"/>
                <a:hlinkClick r:id="rId4" tooltip="blocked::http://advocate.com/&#10;http://Advocate.com/"/>
              </a:rPr>
              <a:t>Advocate.com</a:t>
            </a:r>
            <a:r>
              <a:rPr lang="en-US" sz="1200" b="0" dirty="0">
                <a:latin typeface="Helvetica" charset="0"/>
                <a:cs typeface="Helvetica" charset="0"/>
              </a:rPr>
              <a:t> and IN Magazine Los Angeles, as well as Billboard and others. His </a:t>
            </a:r>
            <a:r>
              <a:rPr lang="en-US" sz="1200" b="0" dirty="0" smtClean="0">
                <a:latin typeface="Helvetica" charset="0"/>
                <a:cs typeface="Helvetica" charset="0"/>
              </a:rPr>
              <a:t>first book </a:t>
            </a:r>
            <a:r>
              <a:rPr lang="en-US" sz="1200" b="0" dirty="0">
                <a:latin typeface="Helvetica" charset="0"/>
                <a:cs typeface="Helvetica" charset="0"/>
              </a:rPr>
              <a:t>of essays "You Can't Say That" is published by Alyson </a:t>
            </a:r>
            <a:r>
              <a:rPr lang="en-US" sz="1200" b="0" dirty="0" smtClean="0">
                <a:latin typeface="Helvetica" charset="0"/>
                <a:cs typeface="Helvetica" charset="0"/>
              </a:rPr>
              <a:t>Press and his second book, “Shouting at Windmills: BS from Bush to Obama” through </a:t>
            </a:r>
            <a:r>
              <a:rPr lang="en-US" sz="1200" b="0" dirty="0" err="1" smtClean="0">
                <a:latin typeface="Helvetica" charset="0"/>
                <a:cs typeface="Helvetica" charset="0"/>
              </a:rPr>
              <a:t>Createspace</a:t>
            </a:r>
            <a:r>
              <a:rPr lang="en-US" sz="1200" b="0" dirty="0" smtClean="0">
                <a:latin typeface="Helvetica" charset="0"/>
                <a:cs typeface="Helvetica" charset="0"/>
              </a:rPr>
              <a:t> (available now). </a:t>
            </a:r>
            <a:r>
              <a:rPr lang="en-US" sz="1200" b="0" dirty="0">
                <a:latin typeface="Helvetica" charset="0"/>
                <a:cs typeface="Helvetica" charset="0"/>
              </a:rPr>
              <a:t>His music is available at iTunes and other online stores and he maintains a blog, podcasts and message boards </a:t>
            </a:r>
            <a:r>
              <a:rPr lang="en-US" sz="1200" b="0" dirty="0" smtClean="0">
                <a:latin typeface="Helvetica" charset="0"/>
                <a:cs typeface="Helvetica" charset="0"/>
              </a:rPr>
              <a:t>at </a:t>
            </a:r>
            <a:r>
              <a:rPr lang="en-US" sz="1200" b="0" dirty="0" smtClean="0">
                <a:latin typeface="Helvetica" charset="0"/>
                <a:cs typeface="Helvetica" charset="0"/>
                <a:hlinkClick r:id="rId5" tooltip="blocked::http://www.radiokrl.com/&#10;http://www.radiokrl.com/"/>
              </a:rPr>
              <a:t>www.thekarelshow.com</a:t>
            </a:r>
            <a:r>
              <a:rPr lang="en-US" sz="1200" b="0" dirty="0">
                <a:latin typeface="Helvetica" charset="0"/>
                <a:cs typeface="Helvetica" charset="0"/>
              </a:rPr>
              <a:t> and can be reached at </a:t>
            </a:r>
            <a:r>
              <a:rPr lang="en-US" sz="1200" b="0" dirty="0" err="1" smtClean="0">
                <a:latin typeface="Helvetica" charset="0"/>
                <a:cs typeface="Helvetica" charset="0"/>
              </a:rPr>
              <a:t>business@thekarelshow.com</a:t>
            </a:r>
            <a:endParaRPr lang="en-US" sz="1200" b="0" dirty="0">
              <a:latin typeface="Helvetica" charset="0"/>
              <a:cs typeface="Helvetica" charset="0"/>
            </a:endParaRPr>
          </a:p>
          <a:p>
            <a:endParaRPr lang="en-US" sz="1200" b="0" dirty="0">
              <a:latin typeface="Helvetica" charset="0"/>
              <a:cs typeface="Helvetica" charset="0"/>
            </a:endParaRPr>
          </a:p>
          <a:p>
            <a:r>
              <a:rPr lang="en-US" sz="1200" b="0" dirty="0">
                <a:latin typeface="Helvetica" charset="0"/>
                <a:cs typeface="Helvetica" charset="0"/>
              </a:rPr>
              <a:t>Karel also appears as a guest on topical issues having appeared on such cable news networks as CNN, MSNBC and Fox News. He was a regular guest on </a:t>
            </a:r>
            <a:r>
              <a:rPr lang="en-US" sz="1200" b="0" dirty="0" err="1">
                <a:latin typeface="Helvetica" charset="0"/>
                <a:cs typeface="Helvetica" charset="0"/>
              </a:rPr>
              <a:t>Techlink</a:t>
            </a:r>
            <a:r>
              <a:rPr lang="en-US" sz="1200" b="0" dirty="0">
                <a:latin typeface="Helvetica" charset="0"/>
                <a:cs typeface="Helvetica" charset="0"/>
              </a:rPr>
              <a:t> for Time/Warner, as a Macintosh Computer expert and even did two seasons as a lead actor on TNN's "Ultimate Revenge" hosted by Ryan </a:t>
            </a:r>
            <a:r>
              <a:rPr lang="en-US" sz="1200" b="0" dirty="0" err="1">
                <a:latin typeface="Helvetica" charset="0"/>
                <a:cs typeface="Helvetica" charset="0"/>
              </a:rPr>
              <a:t>Seacrest</a:t>
            </a:r>
            <a:r>
              <a:rPr lang="en-US" sz="1200" b="0" dirty="0">
                <a:latin typeface="Helvetica" charset="0"/>
                <a:cs typeface="Helvetica" charset="0"/>
              </a:rPr>
              <a:t> (an improved practical joke show a la </a:t>
            </a:r>
            <a:r>
              <a:rPr lang="en-US" sz="1200" b="0" dirty="0" err="1">
                <a:latin typeface="Helvetica" charset="0"/>
                <a:cs typeface="Helvetica" charset="0"/>
              </a:rPr>
              <a:t>Punk'd</a:t>
            </a:r>
            <a:r>
              <a:rPr lang="en-US" sz="1200" b="0" dirty="0">
                <a:latin typeface="Helvetica" charset="0"/>
                <a:cs typeface="Helvetica" charset="0"/>
              </a:rPr>
              <a:t>) created by industry veteran Woody </a:t>
            </a:r>
            <a:r>
              <a:rPr lang="en-US" sz="1200" b="0" dirty="0" err="1">
                <a:latin typeface="Helvetica" charset="0"/>
                <a:cs typeface="Helvetica" charset="0"/>
              </a:rPr>
              <a:t>Fraiser</a:t>
            </a:r>
            <a:r>
              <a:rPr lang="en-US" sz="1200" b="0" dirty="0">
                <a:latin typeface="Helvetica" charset="0"/>
                <a:cs typeface="Helvetica" charset="0"/>
              </a:rPr>
              <a:t>. Karel produced, directed and wrote a marriage equality PSA that won second place in GLAAD's "I Do" contest, being aired at </a:t>
            </a:r>
            <a:r>
              <a:rPr lang="en-US" sz="1200" b="0" dirty="0" err="1">
                <a:latin typeface="Helvetica" charset="0"/>
                <a:cs typeface="Helvetica" charset="0"/>
              </a:rPr>
              <a:t>OutFest</a:t>
            </a:r>
            <a:r>
              <a:rPr lang="en-US" sz="1200" b="0" dirty="0">
                <a:latin typeface="Helvetica" charset="0"/>
                <a:cs typeface="Helvetica" charset="0"/>
              </a:rPr>
              <a:t> and on national television.</a:t>
            </a:r>
          </a:p>
          <a:p>
            <a:endParaRPr lang="en-US" sz="1200" b="0" dirty="0">
              <a:latin typeface="Helvetica" charset="0"/>
              <a:cs typeface="Helvetica" charset="0"/>
            </a:endParaRPr>
          </a:p>
          <a:p>
            <a:r>
              <a:rPr lang="en-US" sz="1200" b="0" dirty="0">
                <a:latin typeface="Helvetica" charset="0"/>
                <a:cs typeface="Helvetica" charset="0"/>
              </a:rPr>
              <a:t>Karel made history with his late partner (on and off air) Andrew Howard as the duo became the first openly gay male couple to host a major market talk show when they took over afternoon drive at KFI AM 640 Los Angeles (following Rush Limbaugh and Dr. Laura on the #1 talk station in the country). Upon Andrew's untimely death in 2001, Karel went solo and personally changed state law in California so he could pursue a wrongful death lawsuit on behalf of his partner. He does his shows from his studio at the home they shared, Park Howard, in Long Beach, CA, where he lives with his dogs and cat.</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4572000" y="1752600"/>
            <a:ext cx="0" cy="457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1" name="Text Box 3"/>
          <p:cNvSpPr txBox="1">
            <a:spLocks noChangeArrowheads="1"/>
          </p:cNvSpPr>
          <p:nvPr/>
        </p:nvSpPr>
        <p:spPr bwMode="auto">
          <a:xfrm>
            <a:off x="136525" y="6445250"/>
            <a:ext cx="723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r>
              <a:rPr lang="en-US" sz="800" b="0"/>
              <a:t>Sources: (Gender) Arbitral, Nov08 – Jan09 PPM, Mon-Sun 6am-12mid, Persons 12+, San Francisco Metro, Cume</a:t>
            </a:r>
          </a:p>
          <a:p>
            <a:pPr eaLnBrk="1" hangingPunct="1"/>
            <a:r>
              <a:rPr lang="en-US" sz="800" b="0"/>
              <a:t>	(Qualitative) Scarborough, August 07 – July 08, Mon-Sun 6am-12mid, Adults 18+, San Francisco Metro, % Of Station, Cume, and Index</a:t>
            </a:r>
          </a:p>
        </p:txBody>
      </p:sp>
      <p:sp>
        <p:nvSpPr>
          <p:cNvPr id="17412" name="Text Box 4"/>
          <p:cNvSpPr txBox="1">
            <a:spLocks noChangeArrowheads="1"/>
          </p:cNvSpPr>
          <p:nvPr/>
        </p:nvSpPr>
        <p:spPr bwMode="auto">
          <a:xfrm>
            <a:off x="254000" y="1676400"/>
            <a:ext cx="3613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r>
              <a:rPr lang="en-US" sz="1200" b="0">
                <a:latin typeface="Century Gothic" charset="0"/>
              </a:rPr>
              <a:t>		              </a:t>
            </a:r>
            <a:r>
              <a:rPr lang="en-US" sz="1000" b="0">
                <a:latin typeface="Century Gothic" charset="0"/>
              </a:rPr>
              <a:t>% of</a:t>
            </a:r>
            <a:endParaRPr lang="en-US" sz="1200" b="0">
              <a:latin typeface="Century Gothic" charset="0"/>
            </a:endParaRPr>
          </a:p>
          <a:p>
            <a:pPr eaLnBrk="1" hangingPunct="1"/>
            <a:r>
              <a:rPr lang="en-US" sz="1200" b="0" u="sng">
                <a:latin typeface="Century Gothic" charset="0"/>
              </a:rPr>
              <a:t>GENDER</a:t>
            </a:r>
            <a:r>
              <a:rPr lang="en-US" sz="1200" b="0">
                <a:latin typeface="Century Gothic" charset="0"/>
              </a:rPr>
              <a:t>		            </a:t>
            </a:r>
            <a:r>
              <a:rPr lang="en-US" sz="1000" b="0" u="sng">
                <a:latin typeface="Century Gothic" charset="0"/>
              </a:rPr>
              <a:t>Station</a:t>
            </a:r>
            <a:r>
              <a:rPr lang="en-US" sz="1000" b="0">
                <a:latin typeface="Century Gothic" charset="0"/>
              </a:rPr>
              <a:t>      </a:t>
            </a:r>
            <a:r>
              <a:rPr lang="en-US" sz="1000" b="0" u="sng">
                <a:latin typeface="Century Gothic" charset="0"/>
              </a:rPr>
              <a:t>Cume</a:t>
            </a:r>
          </a:p>
          <a:p>
            <a:pPr eaLnBrk="1" hangingPunct="1"/>
            <a:r>
              <a:rPr lang="en-US" sz="1000" b="0">
                <a:latin typeface="Century Gothic" charset="0"/>
              </a:rPr>
              <a:t>Persons 12+		               100.0%      150,900</a:t>
            </a:r>
          </a:p>
          <a:p>
            <a:pPr eaLnBrk="1" hangingPunct="1"/>
            <a:r>
              <a:rPr lang="en-US" sz="1000" b="0">
                <a:latin typeface="Century Gothic" charset="0"/>
              </a:rPr>
              <a:t>Male 12+		                 52.0%        78,468</a:t>
            </a:r>
          </a:p>
          <a:p>
            <a:pPr eaLnBrk="1" hangingPunct="1"/>
            <a:r>
              <a:rPr lang="en-US" sz="1000" b="0">
                <a:latin typeface="Century Gothic" charset="0"/>
              </a:rPr>
              <a:t>Female 12+		                 48.0%        72,432</a:t>
            </a:r>
          </a:p>
        </p:txBody>
      </p:sp>
      <p:sp>
        <p:nvSpPr>
          <p:cNvPr id="17413" name="Text Box 5"/>
          <p:cNvSpPr txBox="1">
            <a:spLocks noChangeArrowheads="1"/>
          </p:cNvSpPr>
          <p:nvPr/>
        </p:nvSpPr>
        <p:spPr bwMode="auto">
          <a:xfrm>
            <a:off x="228600" y="2692400"/>
            <a:ext cx="43815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r>
              <a:rPr lang="en-US" sz="1000" b="0">
                <a:latin typeface="Century Gothic" charset="0"/>
              </a:rPr>
              <a:t>		                  % of</a:t>
            </a:r>
          </a:p>
          <a:p>
            <a:pPr eaLnBrk="1" hangingPunct="1"/>
            <a:r>
              <a:rPr lang="en-US" sz="1200" b="0" u="sng">
                <a:latin typeface="Century Gothic" charset="0"/>
              </a:rPr>
              <a:t>EDUCATION, INCOME</a:t>
            </a:r>
            <a:r>
              <a:rPr lang="en-US" sz="1200" b="0">
                <a:latin typeface="Century Gothic" charset="0"/>
              </a:rPr>
              <a:t>                   </a:t>
            </a:r>
            <a:r>
              <a:rPr lang="en-US" sz="1000" b="0" u="sng">
                <a:latin typeface="Century Gothic" charset="0"/>
              </a:rPr>
              <a:t>Station</a:t>
            </a:r>
            <a:r>
              <a:rPr lang="en-US" sz="1000" b="0">
                <a:latin typeface="Century Gothic" charset="0"/>
              </a:rPr>
              <a:t>     </a:t>
            </a:r>
            <a:r>
              <a:rPr lang="en-US" sz="1000" b="0" u="sng">
                <a:latin typeface="Century Gothic" charset="0"/>
              </a:rPr>
              <a:t>Cume</a:t>
            </a:r>
            <a:r>
              <a:rPr lang="en-US" sz="1000" b="0">
                <a:latin typeface="Century Gothic" charset="0"/>
              </a:rPr>
              <a:t>	</a:t>
            </a:r>
            <a:r>
              <a:rPr lang="en-US" sz="1000" b="0" u="sng">
                <a:latin typeface="Century Gothic" charset="0"/>
              </a:rPr>
              <a:t>Index</a:t>
            </a:r>
            <a:endParaRPr lang="en-US" sz="1200" b="0" u="sng">
              <a:latin typeface="Century Gothic" charset="0"/>
            </a:endParaRPr>
          </a:p>
          <a:p>
            <a:pPr eaLnBrk="1" hangingPunct="1"/>
            <a:r>
              <a:rPr lang="en-US" sz="1000" b="0">
                <a:latin typeface="Century Gothic" charset="0"/>
              </a:rPr>
              <a:t>College Graduate	                 18.2%       17,654          97         </a:t>
            </a:r>
          </a:p>
          <a:p>
            <a:pPr eaLnBrk="1" hangingPunct="1"/>
            <a:r>
              <a:rPr lang="en-US" sz="1000" b="0">
                <a:latin typeface="Century Gothic" charset="0"/>
              </a:rPr>
              <a:t>College Graduate Or More	                 42.9%       41,529	 118</a:t>
            </a:r>
          </a:p>
          <a:p>
            <a:pPr eaLnBrk="1" hangingPunct="1"/>
            <a:r>
              <a:rPr lang="en-US" sz="1000" b="0">
                <a:latin typeface="Century Gothic" charset="0"/>
              </a:rPr>
              <a:t>Annual Household Income, $100,000     43.3%       41,968         113</a:t>
            </a:r>
          </a:p>
          <a:p>
            <a:pPr eaLnBrk="1" hangingPunct="1"/>
            <a:r>
              <a:rPr lang="en-US" sz="1000" b="0">
                <a:latin typeface="Century Gothic" charset="0"/>
              </a:rPr>
              <a:t>Annual Household Income, $150,000     19.8%       19,176         103</a:t>
            </a:r>
          </a:p>
          <a:p>
            <a:pPr eaLnBrk="1" hangingPunct="1"/>
            <a:endParaRPr lang="en-US" sz="1200" b="0">
              <a:latin typeface="Century Gothic" charset="0"/>
            </a:endParaRPr>
          </a:p>
          <a:p>
            <a:pPr eaLnBrk="1" hangingPunct="1"/>
            <a:r>
              <a:rPr lang="en-US" sz="1200" b="0" u="sng">
                <a:latin typeface="Century Gothic" charset="0"/>
              </a:rPr>
              <a:t>EMPLOYMENT</a:t>
            </a:r>
          </a:p>
          <a:p>
            <a:pPr eaLnBrk="1" hangingPunct="1"/>
            <a:r>
              <a:rPr lang="en-US" sz="1000" b="0">
                <a:latin typeface="Century Gothic" charset="0"/>
              </a:rPr>
              <a:t>White Collar Occupation                         50.4%      48,802          104</a:t>
            </a:r>
          </a:p>
          <a:p>
            <a:pPr eaLnBrk="1" hangingPunct="1"/>
            <a:r>
              <a:rPr lang="en-US" sz="1000" b="0">
                <a:latin typeface="Century Gothic" charset="0"/>
              </a:rPr>
              <a:t>Management/Business/Financial              9.9%       9,575           111</a:t>
            </a:r>
          </a:p>
          <a:p>
            <a:pPr eaLnBrk="1" hangingPunct="1"/>
            <a:r>
              <a:rPr lang="en-US" sz="1000" b="0">
                <a:latin typeface="Century Gothic" charset="0"/>
              </a:rPr>
              <a:t>Self-Employed                                            10.9%      10,601          100</a:t>
            </a:r>
          </a:p>
          <a:p>
            <a:pPr eaLnBrk="1" hangingPunct="1"/>
            <a:endParaRPr lang="en-US" sz="1000" b="0">
              <a:latin typeface="Century Gothic" charset="0"/>
            </a:endParaRPr>
          </a:p>
          <a:p>
            <a:pPr eaLnBrk="1" hangingPunct="1"/>
            <a:r>
              <a:rPr lang="en-US" sz="1200" b="0" u="sng">
                <a:latin typeface="Century Gothic" charset="0"/>
              </a:rPr>
              <a:t>HOME OWNERSHIP</a:t>
            </a:r>
          </a:p>
          <a:p>
            <a:pPr eaLnBrk="1" hangingPunct="1"/>
            <a:r>
              <a:rPr lang="en-US" sz="1000" b="0">
                <a:latin typeface="Century Gothic" charset="0"/>
              </a:rPr>
              <a:t>Own Home                                                 72.4%       70,095         116</a:t>
            </a:r>
          </a:p>
          <a:p>
            <a:pPr eaLnBrk="1" hangingPunct="1"/>
            <a:r>
              <a:rPr lang="en-US" sz="1000" b="0">
                <a:latin typeface="Century Gothic" charset="0"/>
              </a:rPr>
              <a:t>Home Value Is $500,000+                         61.1%        59,205         129</a:t>
            </a:r>
          </a:p>
          <a:p>
            <a:pPr eaLnBrk="1" hangingPunct="1"/>
            <a:r>
              <a:rPr lang="en-US" sz="1000" b="0">
                <a:latin typeface="Century Gothic" charset="0"/>
              </a:rPr>
              <a:t>Have 2</a:t>
            </a:r>
            <a:r>
              <a:rPr lang="en-US" sz="1000" b="0" baseline="30000">
                <a:latin typeface="Century Gothic" charset="0"/>
              </a:rPr>
              <a:t>nd</a:t>
            </a:r>
            <a:r>
              <a:rPr lang="en-US" sz="1000" b="0">
                <a:latin typeface="Century Gothic" charset="0"/>
              </a:rPr>
              <a:t> Home/Real Estate Property      4.9%          4,734           81</a:t>
            </a:r>
          </a:p>
          <a:p>
            <a:pPr eaLnBrk="1" hangingPunct="1"/>
            <a:endParaRPr lang="en-US" sz="1000" b="0">
              <a:latin typeface="Century Gothic" charset="0"/>
            </a:endParaRPr>
          </a:p>
          <a:p>
            <a:pPr eaLnBrk="1" hangingPunct="1"/>
            <a:r>
              <a:rPr lang="en-US" sz="1200" b="0" u="sng">
                <a:latin typeface="Century Gothic" charset="0"/>
              </a:rPr>
              <a:t>AUTOMOTIVE</a:t>
            </a:r>
          </a:p>
          <a:p>
            <a:pPr eaLnBrk="1" hangingPunct="1"/>
            <a:r>
              <a:rPr lang="en-US" sz="1000" b="0">
                <a:latin typeface="Century Gothic" charset="0"/>
              </a:rPr>
              <a:t>Own Any New Domestic Vehicle           13.1%        12,698           80</a:t>
            </a:r>
          </a:p>
          <a:p>
            <a:pPr eaLnBrk="1" hangingPunct="1"/>
            <a:r>
              <a:rPr lang="en-US" sz="1000" b="0">
                <a:latin typeface="Century Gothic" charset="0"/>
              </a:rPr>
              <a:t>Own Any New Foreign Vehicle               16.1%        15,552          85</a:t>
            </a:r>
          </a:p>
          <a:p>
            <a:pPr eaLnBrk="1" hangingPunct="1"/>
            <a:r>
              <a:rPr lang="en-US" sz="1000" b="0">
                <a:latin typeface="Century Gothic" charset="0"/>
              </a:rPr>
              <a:t>Plan To Buy A Hybrid Vehicle	                  6.2%          5,986         140</a:t>
            </a:r>
          </a:p>
        </p:txBody>
      </p:sp>
      <p:sp>
        <p:nvSpPr>
          <p:cNvPr id="17414" name="Text Box 6"/>
          <p:cNvSpPr txBox="1">
            <a:spLocks noChangeArrowheads="1"/>
          </p:cNvSpPr>
          <p:nvPr/>
        </p:nvSpPr>
        <p:spPr bwMode="auto">
          <a:xfrm>
            <a:off x="4737100" y="1676400"/>
            <a:ext cx="41783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r>
              <a:rPr lang="en-US" sz="1000" b="0">
                <a:latin typeface="Century Gothic" charset="0"/>
              </a:rPr>
              <a:t>		                  % of</a:t>
            </a:r>
          </a:p>
          <a:p>
            <a:pPr eaLnBrk="1" hangingPunct="1"/>
            <a:r>
              <a:rPr lang="en-US" sz="1200" b="0" u="sng">
                <a:latin typeface="Century Gothic" charset="0"/>
              </a:rPr>
              <a:t>Financial</a:t>
            </a:r>
            <a:r>
              <a:rPr lang="en-US" sz="1200" b="0">
                <a:latin typeface="Century Gothic" charset="0"/>
              </a:rPr>
              <a:t>                                        </a:t>
            </a:r>
            <a:r>
              <a:rPr lang="en-US" sz="1000" b="0" u="sng">
                <a:latin typeface="Century Gothic" charset="0"/>
              </a:rPr>
              <a:t>Station</a:t>
            </a:r>
            <a:r>
              <a:rPr lang="en-US" sz="1000" b="0">
                <a:latin typeface="Century Gothic" charset="0"/>
              </a:rPr>
              <a:t>     </a:t>
            </a:r>
            <a:r>
              <a:rPr lang="en-US" sz="1000" b="0" u="sng">
                <a:latin typeface="Century Gothic" charset="0"/>
              </a:rPr>
              <a:t>Cume</a:t>
            </a:r>
            <a:r>
              <a:rPr lang="en-US" sz="1000" b="0">
                <a:latin typeface="Century Gothic" charset="0"/>
              </a:rPr>
              <a:t>	</a:t>
            </a:r>
            <a:r>
              <a:rPr lang="en-US" sz="1000" b="0" u="sng">
                <a:latin typeface="Century Gothic" charset="0"/>
              </a:rPr>
              <a:t>Index</a:t>
            </a:r>
            <a:endParaRPr lang="en-US" sz="1200" b="0" u="sng">
              <a:latin typeface="Century Gothic" charset="0"/>
            </a:endParaRPr>
          </a:p>
          <a:p>
            <a:pPr eaLnBrk="1" hangingPunct="1"/>
            <a:r>
              <a:rPr lang="en-US" sz="1000" b="0">
                <a:latin typeface="Century Gothic" charset="0"/>
              </a:rPr>
              <a:t>Household Has:	</a:t>
            </a:r>
          </a:p>
          <a:p>
            <a:pPr eaLnBrk="1" hangingPunct="1"/>
            <a:r>
              <a:rPr lang="en-US" sz="1000" b="0">
                <a:latin typeface="Century Gothic" charset="0"/>
              </a:rPr>
              <a:t>    CDs 		                 20.2%      19,598           99</a:t>
            </a:r>
          </a:p>
          <a:p>
            <a:pPr eaLnBrk="1" hangingPunct="1"/>
            <a:r>
              <a:rPr lang="en-US" sz="1000" b="0">
                <a:latin typeface="Century Gothic" charset="0"/>
              </a:rPr>
              <a:t>    IRA		                 28.6%      27,728         102</a:t>
            </a:r>
          </a:p>
          <a:p>
            <a:pPr eaLnBrk="1" hangingPunct="1"/>
            <a:r>
              <a:rPr lang="en-US" sz="1000" b="0">
                <a:latin typeface="Century Gothic" charset="0"/>
              </a:rPr>
              <a:t>    Money Market	                 30.7%      29,705         130</a:t>
            </a:r>
          </a:p>
          <a:p>
            <a:pPr eaLnBrk="1" hangingPunct="1"/>
            <a:endParaRPr lang="en-US" sz="1000" b="0">
              <a:latin typeface="Century Gothic" charset="0"/>
            </a:endParaRPr>
          </a:p>
          <a:p>
            <a:pPr eaLnBrk="1" hangingPunct="1"/>
            <a:r>
              <a:rPr lang="en-US" sz="1000" b="0">
                <a:latin typeface="Century Gothic" charset="0"/>
              </a:rPr>
              <a:t>In The Past 3 Months Used:</a:t>
            </a:r>
          </a:p>
          <a:p>
            <a:pPr eaLnBrk="1" hangingPunct="1"/>
            <a:r>
              <a:rPr lang="en-US" sz="1000" b="0">
                <a:latin typeface="Century Gothic" charset="0"/>
              </a:rPr>
              <a:t>    Gold Or Platinum Credit Cards            89.7%      86,875         108</a:t>
            </a:r>
          </a:p>
          <a:p>
            <a:pPr eaLnBrk="1" hangingPunct="1"/>
            <a:r>
              <a:rPr lang="en-US" sz="1000" b="0">
                <a:latin typeface="Century Gothic" charset="0"/>
              </a:rPr>
              <a:t>In The Past Year Used:</a:t>
            </a:r>
          </a:p>
          <a:p>
            <a:pPr eaLnBrk="1" hangingPunct="1"/>
            <a:r>
              <a:rPr lang="en-US" sz="1000" b="0">
                <a:latin typeface="Century Gothic" charset="0"/>
              </a:rPr>
              <a:t>     Accountant Or Financial Planner       23.5%       2,744          142</a:t>
            </a:r>
          </a:p>
          <a:p>
            <a:pPr eaLnBrk="1" hangingPunct="1"/>
            <a:endParaRPr lang="en-US" sz="1200" b="0">
              <a:latin typeface="Century Gothic" charset="0"/>
            </a:endParaRPr>
          </a:p>
          <a:p>
            <a:pPr eaLnBrk="1" hangingPunct="1"/>
            <a:r>
              <a:rPr lang="en-US" sz="1200" b="0" u="sng">
                <a:latin typeface="Century Gothic" charset="0"/>
              </a:rPr>
              <a:t>TRAVEL</a:t>
            </a:r>
          </a:p>
          <a:p>
            <a:pPr eaLnBrk="1" hangingPunct="1"/>
            <a:r>
              <a:rPr lang="en-US" sz="1000" b="0">
                <a:latin typeface="Century Gothic" charset="0"/>
              </a:rPr>
              <a:t>In The Past Year Domestic:</a:t>
            </a:r>
          </a:p>
          <a:p>
            <a:pPr eaLnBrk="1" hangingPunct="1"/>
            <a:r>
              <a:rPr lang="en-US" sz="1000" b="0">
                <a:latin typeface="Century Gothic" charset="0"/>
              </a:rPr>
              <a:t>     Took 3+ Air Round Trips	                  20.0%     19,369          149</a:t>
            </a:r>
          </a:p>
          <a:p>
            <a:pPr eaLnBrk="1" hangingPunct="1"/>
            <a:r>
              <a:rPr lang="en-US" sz="1000" b="0">
                <a:latin typeface="Century Gothic" charset="0"/>
              </a:rPr>
              <a:t>          </a:t>
            </a:r>
          </a:p>
          <a:p>
            <a:pPr eaLnBrk="1" hangingPunct="1"/>
            <a:r>
              <a:rPr lang="en-US" sz="1000" b="0">
                <a:latin typeface="Century Gothic" charset="0"/>
              </a:rPr>
              <a:t>In The Past Three Years Foreign:</a:t>
            </a:r>
          </a:p>
          <a:p>
            <a:pPr eaLnBrk="1" hangingPunct="1"/>
            <a:r>
              <a:rPr lang="en-US" sz="1000" b="0">
                <a:latin typeface="Century Gothic" charset="0"/>
              </a:rPr>
              <a:t>     Took 3+ Trips	                  17.3%      16,774         146</a:t>
            </a:r>
          </a:p>
          <a:p>
            <a:pPr eaLnBrk="1" hangingPunct="1"/>
            <a:endParaRPr lang="en-US" sz="1000" b="0">
              <a:latin typeface="Century Gothic" charset="0"/>
            </a:endParaRPr>
          </a:p>
          <a:p>
            <a:pPr eaLnBrk="1" hangingPunct="1"/>
            <a:r>
              <a:rPr lang="en-US" sz="1200" b="0" u="sng">
                <a:latin typeface="Century Gothic" charset="0"/>
              </a:rPr>
              <a:t>TECHNOLOGY</a:t>
            </a:r>
          </a:p>
          <a:p>
            <a:pPr eaLnBrk="1" hangingPunct="1"/>
            <a:r>
              <a:rPr lang="en-US" sz="1000" b="0">
                <a:latin typeface="Century Gothic" charset="0"/>
              </a:rPr>
              <a:t>Household Owns:</a:t>
            </a:r>
          </a:p>
          <a:p>
            <a:pPr eaLnBrk="1" hangingPunct="1"/>
            <a:r>
              <a:rPr lang="en-US" sz="1000" b="0">
                <a:latin typeface="Century Gothic" charset="0"/>
              </a:rPr>
              <a:t>     Computer		                  86.4%      83,700         112</a:t>
            </a:r>
          </a:p>
          <a:p>
            <a:pPr eaLnBrk="1" hangingPunct="1"/>
            <a:r>
              <a:rPr lang="en-US" sz="1000" b="0">
                <a:latin typeface="Century Gothic" charset="0"/>
              </a:rPr>
              <a:t>     Cell Phone Service For Self                   74.7%      72,405           97</a:t>
            </a:r>
          </a:p>
          <a:p>
            <a:pPr eaLnBrk="1" hangingPunct="1"/>
            <a:r>
              <a:rPr lang="en-US" sz="1000" b="0">
                <a:latin typeface="Century Gothic" charset="0"/>
              </a:rPr>
              <a:t>     DVD Player		                  75.6%      73,269         100</a:t>
            </a:r>
          </a:p>
          <a:p>
            <a:pPr eaLnBrk="1" hangingPunct="1"/>
            <a:r>
              <a:rPr lang="en-US" sz="1000" b="0">
                <a:latin typeface="Century Gothic" charset="0"/>
              </a:rPr>
              <a:t>     Digital Camera	                  58.5%      56,666           89</a:t>
            </a:r>
          </a:p>
          <a:p>
            <a:pPr eaLnBrk="1" hangingPunct="1"/>
            <a:r>
              <a:rPr lang="en-US" sz="1000" b="0">
                <a:latin typeface="Century Gothic" charset="0"/>
              </a:rPr>
              <a:t>     Digital Video Recorder </a:t>
            </a:r>
            <a:r>
              <a:rPr lang="en-US" sz="800" b="0">
                <a:latin typeface="Century Gothic" charset="0"/>
              </a:rPr>
              <a:t>(TiVo etc.)            </a:t>
            </a:r>
            <a:r>
              <a:rPr lang="en-US" sz="1000" b="0">
                <a:latin typeface="Century Gothic" charset="0"/>
              </a:rPr>
              <a:t>44.4%      43,020         114</a:t>
            </a:r>
            <a:endParaRPr lang="en-US" sz="800" b="0">
              <a:latin typeface="Century Gothic" charset="0"/>
            </a:endParaRPr>
          </a:p>
          <a:p>
            <a:pPr eaLnBrk="1" hangingPunct="1"/>
            <a:r>
              <a:rPr lang="en-US" sz="1000" b="0">
                <a:latin typeface="Century Gothic" charset="0"/>
              </a:rPr>
              <a:t>     MP3 Player		                  37.5%      36,319           89</a:t>
            </a:r>
          </a:p>
          <a:p>
            <a:pPr eaLnBrk="1" hangingPunct="1"/>
            <a:r>
              <a:rPr lang="en-US" sz="1000" b="0">
                <a:latin typeface="Century Gothic" charset="0"/>
              </a:rPr>
              <a:t>     High Definition TV </a:t>
            </a:r>
            <a:r>
              <a:rPr lang="en-US" sz="800" b="0">
                <a:latin typeface="Century Gothic" charset="0"/>
              </a:rPr>
              <a:t>(HDTV)</a:t>
            </a:r>
            <a:r>
              <a:rPr lang="en-US" sz="1000" b="0">
                <a:latin typeface="Century Gothic" charset="0"/>
              </a:rPr>
              <a:t>	                  33.9%      32,849           89</a:t>
            </a:r>
            <a:endParaRPr lang="en-US" sz="800" b="0">
              <a:latin typeface="Century Gothic" charset="0"/>
            </a:endParaRPr>
          </a:p>
          <a:p>
            <a:pPr eaLnBrk="1" hangingPunct="1"/>
            <a:r>
              <a:rPr lang="en-US" sz="1000" b="0">
                <a:latin typeface="Century Gothic" charset="0"/>
              </a:rPr>
              <a:t>     PDA </a:t>
            </a:r>
            <a:r>
              <a:rPr lang="en-US" sz="800" b="0">
                <a:latin typeface="Century Gothic" charset="0"/>
              </a:rPr>
              <a:t>(Personal Digital Assistant Device)</a:t>
            </a:r>
            <a:r>
              <a:rPr lang="en-US" sz="1000" b="0">
                <a:latin typeface="Century Gothic" charset="0"/>
              </a:rPr>
              <a:t>         13.3%      12,923            83</a:t>
            </a:r>
          </a:p>
        </p:txBody>
      </p:sp>
      <p:sp>
        <p:nvSpPr>
          <p:cNvPr id="82951" name="Text Box 7"/>
          <p:cNvSpPr txBox="1">
            <a:spLocks noChangeArrowheads="1"/>
          </p:cNvSpPr>
          <p:nvPr/>
        </p:nvSpPr>
        <p:spPr bwMode="auto">
          <a:xfrm>
            <a:off x="2214563" y="914400"/>
            <a:ext cx="4719637" cy="641350"/>
          </a:xfrm>
          <a:prstGeom prst="rect">
            <a:avLst/>
          </a:prstGeom>
          <a:noFill/>
          <a:ln w="9525">
            <a:noFill/>
            <a:miter lim="800000"/>
            <a:headEnd/>
            <a:tailEnd/>
          </a:ln>
          <a:effec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r>
              <a:rPr lang="en-US" smtClean="0">
                <a:effectLst>
                  <a:outerShdw blurRad="38100" dist="38100" dir="2700000" algn="tl">
                    <a:srgbClr val="DDDDDD"/>
                  </a:outerShdw>
                </a:effectLst>
                <a:latin typeface="Century Gothic" charset="0"/>
              </a:rPr>
              <a:t>Listener </a:t>
            </a:r>
            <a:r>
              <a:rPr lang="en-US" dirty="0">
                <a:effectLst>
                  <a:outerShdw blurRad="38100" dist="38100" dir="2700000" algn="tl">
                    <a:srgbClr val="DDDDDD"/>
                  </a:outerShdw>
                </a:effectLst>
                <a:latin typeface="Century Gothic" charset="0"/>
              </a:rPr>
              <a:t>Profile</a:t>
            </a:r>
          </a:p>
        </p:txBody>
      </p:sp>
      <p:pic>
        <p:nvPicPr>
          <p:cNvPr id="17417" name="Picture 11" descr="karel_ry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0"/>
            <a:ext cx="21336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l="2750" t="5556" r="2750" b="5556"/>
          <a:stretch>
            <a:fillRect/>
          </a:stretch>
        </p:blipFill>
        <p:spPr bwMode="auto">
          <a:xfrm>
            <a:off x="3124200" y="4953000"/>
            <a:ext cx="30480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3"/>
          <p:cNvSpPr txBox="1">
            <a:spLocks noChangeArrowheads="1"/>
          </p:cNvSpPr>
          <p:nvPr/>
        </p:nvSpPr>
        <p:spPr bwMode="auto">
          <a:xfrm>
            <a:off x="76200" y="2057400"/>
            <a:ext cx="3346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r>
              <a:rPr lang="en-US" sz="1000" b="0">
                <a:latin typeface="Century Gothic" charset="0"/>
              </a:rPr>
              <a:t>KKGN reaches over 135,000 consumers every week!</a:t>
            </a:r>
          </a:p>
        </p:txBody>
      </p:sp>
      <p:sp>
        <p:nvSpPr>
          <p:cNvPr id="18437" name="Text Box 4"/>
          <p:cNvSpPr txBox="1">
            <a:spLocks noChangeArrowheads="1"/>
          </p:cNvSpPr>
          <p:nvPr/>
        </p:nvSpPr>
        <p:spPr bwMode="auto">
          <a:xfrm>
            <a:off x="441325" y="4692650"/>
            <a:ext cx="214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lgn="ctr" eaLnBrk="1" hangingPunct="1"/>
            <a:r>
              <a:rPr lang="en-US" sz="1000" b="0">
                <a:latin typeface="Century Gothic" charset="0"/>
              </a:rPr>
              <a:t>56% of KKGN</a:t>
            </a:r>
            <a:r>
              <a:rPr lang="ja-JP" altLang="en-US" sz="1000" b="0">
                <a:latin typeface="Century Gothic" charset="0"/>
              </a:rPr>
              <a:t>’</a:t>
            </a:r>
            <a:r>
              <a:rPr lang="en-US" sz="1000" b="0">
                <a:latin typeface="Century Gothic" charset="0"/>
              </a:rPr>
              <a:t>s listeners are men and 44% are women.</a:t>
            </a:r>
          </a:p>
        </p:txBody>
      </p:sp>
      <p:sp>
        <p:nvSpPr>
          <p:cNvPr id="18438" name="Text Box 5"/>
          <p:cNvSpPr txBox="1">
            <a:spLocks noChangeArrowheads="1"/>
          </p:cNvSpPr>
          <p:nvPr/>
        </p:nvSpPr>
        <p:spPr bwMode="auto">
          <a:xfrm>
            <a:off x="3870325" y="1905000"/>
            <a:ext cx="2454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lgn="ctr" eaLnBrk="1" hangingPunct="1"/>
            <a:r>
              <a:rPr lang="en-US" sz="1000" b="0">
                <a:latin typeface="Century Gothic" charset="0"/>
              </a:rPr>
              <a:t>Almost three-fourths of KKGN</a:t>
            </a:r>
            <a:r>
              <a:rPr lang="ja-JP" altLang="en-US" sz="1000" b="0">
                <a:latin typeface="Century Gothic" charset="0"/>
              </a:rPr>
              <a:t>’</a:t>
            </a:r>
            <a:r>
              <a:rPr lang="en-US" sz="1000" b="0">
                <a:latin typeface="Century Gothic" charset="0"/>
              </a:rPr>
              <a:t>s listeners own a home, and close to two-thirds own a home valued at $500,000+.</a:t>
            </a:r>
          </a:p>
        </p:txBody>
      </p:sp>
      <p:sp>
        <p:nvSpPr>
          <p:cNvPr id="18439" name="Text Box 6"/>
          <p:cNvSpPr txBox="1">
            <a:spLocks noChangeArrowheads="1"/>
          </p:cNvSpPr>
          <p:nvPr/>
        </p:nvSpPr>
        <p:spPr bwMode="auto">
          <a:xfrm>
            <a:off x="4556125" y="4267200"/>
            <a:ext cx="214947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lgn="ctr" eaLnBrk="1" hangingPunct="1"/>
            <a:r>
              <a:rPr lang="en-US" sz="1000" b="0">
                <a:latin typeface="Century Gothic" charset="0"/>
              </a:rPr>
              <a:t>About 60% of KKGN</a:t>
            </a:r>
            <a:r>
              <a:rPr lang="ja-JP" altLang="en-US" sz="1000" b="0">
                <a:latin typeface="Century Gothic" charset="0"/>
              </a:rPr>
              <a:t>’</a:t>
            </a:r>
            <a:r>
              <a:rPr lang="en-US" sz="1000" b="0">
                <a:latin typeface="Century Gothic" charset="0"/>
              </a:rPr>
              <a:t>s listeners are employed and the </a:t>
            </a:r>
          </a:p>
          <a:p>
            <a:pPr algn="ctr" eaLnBrk="1" hangingPunct="1"/>
            <a:r>
              <a:rPr lang="en-US" sz="1000" b="0">
                <a:latin typeface="Century Gothic" charset="0"/>
              </a:rPr>
              <a:t>majority are employed in </a:t>
            </a:r>
          </a:p>
          <a:p>
            <a:pPr algn="ctr" eaLnBrk="1" hangingPunct="1"/>
            <a:r>
              <a:rPr lang="en-US" sz="1000" b="0">
                <a:latin typeface="Century Gothic" charset="0"/>
              </a:rPr>
              <a:t>while collar jobs. About 25% work in professional or managerial occupations, and about 10% are self-employed.</a:t>
            </a:r>
          </a:p>
        </p:txBody>
      </p:sp>
      <p:sp>
        <p:nvSpPr>
          <p:cNvPr id="18440" name="Text Box 7"/>
          <p:cNvSpPr txBox="1">
            <a:spLocks noChangeArrowheads="1"/>
          </p:cNvSpPr>
          <p:nvPr/>
        </p:nvSpPr>
        <p:spPr bwMode="auto">
          <a:xfrm>
            <a:off x="6477000" y="1752600"/>
            <a:ext cx="2590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lgn="ctr" eaLnBrk="1" hangingPunct="1"/>
            <a:r>
              <a:rPr lang="en-US" sz="1000" b="0">
                <a:latin typeface="Century Gothic" charset="0"/>
              </a:rPr>
              <a:t>About 72% of KKGN</a:t>
            </a:r>
            <a:r>
              <a:rPr lang="ja-JP" altLang="en-US" sz="1000" b="0">
                <a:latin typeface="Century Gothic" charset="0"/>
              </a:rPr>
              <a:t>’</a:t>
            </a:r>
            <a:r>
              <a:rPr lang="en-US" sz="1000" b="0">
                <a:latin typeface="Century Gothic" charset="0"/>
              </a:rPr>
              <a:t>s listeners have some college education or more. Almost half are college grads or more!</a:t>
            </a:r>
          </a:p>
        </p:txBody>
      </p:sp>
      <p:sp>
        <p:nvSpPr>
          <p:cNvPr id="18441" name="Text Box 8"/>
          <p:cNvSpPr txBox="1">
            <a:spLocks noChangeArrowheads="1"/>
          </p:cNvSpPr>
          <p:nvPr/>
        </p:nvSpPr>
        <p:spPr bwMode="auto">
          <a:xfrm>
            <a:off x="6765925" y="4175125"/>
            <a:ext cx="22256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lgn="ctr" eaLnBrk="1" hangingPunct="1"/>
            <a:r>
              <a:rPr lang="en-US" sz="1000" b="0">
                <a:latin typeface="Century Gothic" charset="0"/>
              </a:rPr>
              <a:t>Over 55% of KKGN</a:t>
            </a:r>
            <a:r>
              <a:rPr lang="ja-JP" altLang="en-US" sz="1000" b="0">
                <a:latin typeface="Century Gothic" charset="0"/>
              </a:rPr>
              <a:t>’</a:t>
            </a:r>
            <a:r>
              <a:rPr lang="en-US" sz="1000" b="0">
                <a:latin typeface="Century Gothic" charset="0"/>
              </a:rPr>
              <a:t>s listeners have an annual household income of $75,000+!</a:t>
            </a:r>
          </a:p>
        </p:txBody>
      </p:sp>
      <p:sp>
        <p:nvSpPr>
          <p:cNvPr id="18442" name="Text Box 9"/>
          <p:cNvSpPr txBox="1">
            <a:spLocks noChangeArrowheads="1"/>
          </p:cNvSpPr>
          <p:nvPr/>
        </p:nvSpPr>
        <p:spPr bwMode="auto">
          <a:xfrm>
            <a:off x="6691313" y="6489700"/>
            <a:ext cx="2452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lgn="r" eaLnBrk="1" hangingPunct="1"/>
            <a:r>
              <a:rPr lang="en-US" sz="600" b="0"/>
              <a:t>Source: August 2007 – July 2008 Scarborough,</a:t>
            </a:r>
          </a:p>
          <a:p>
            <a:pPr algn="r" eaLnBrk="1" hangingPunct="1"/>
            <a:r>
              <a:rPr lang="en-US" sz="600" b="0"/>
              <a:t>San Francisco Metro, Adults 18+, M-Su 6am-12mid, Cume %,</a:t>
            </a:r>
          </a:p>
          <a:p>
            <a:pPr algn="r" eaLnBrk="1" hangingPunct="1"/>
            <a:r>
              <a:rPr lang="en-US" sz="600" b="0"/>
              <a:t>Age And Men/Women: Aug08-Oct08, Arbitron, Cume Persons, 12+</a:t>
            </a:r>
          </a:p>
        </p:txBody>
      </p:sp>
      <p:pic>
        <p:nvPicPr>
          <p:cNvPr id="18443" name="Picture 10"/>
          <p:cNvPicPr>
            <a:picLocks noChangeAspect="1" noChangeArrowheads="1"/>
          </p:cNvPicPr>
          <p:nvPr/>
        </p:nvPicPr>
        <p:blipFill>
          <a:blip r:embed="rId4">
            <a:extLst>
              <a:ext uri="{28A0092B-C50C-407E-A947-70E740481C1C}">
                <a14:useLocalDpi xmlns:a14="http://schemas.microsoft.com/office/drawing/2010/main" val="0"/>
              </a:ext>
            </a:extLst>
          </a:blip>
          <a:srcRect l="28325" t="7487" r="30296" b="11353"/>
          <a:stretch>
            <a:fillRect/>
          </a:stretch>
        </p:blipFill>
        <p:spPr bwMode="auto">
          <a:xfrm>
            <a:off x="609600" y="5105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434" name="Object 2"/>
          <p:cNvGraphicFramePr>
            <a:graphicFrameLocks noChangeAspect="1"/>
          </p:cNvGraphicFramePr>
          <p:nvPr/>
        </p:nvGraphicFramePr>
        <p:xfrm>
          <a:off x="152400" y="2514600"/>
          <a:ext cx="3276600" cy="1525588"/>
        </p:xfrm>
        <a:graphic>
          <a:graphicData uri="http://schemas.openxmlformats.org/presentationml/2006/ole">
            <mc:AlternateContent xmlns:mc="http://schemas.openxmlformats.org/markup-compatibility/2006">
              <mc:Choice xmlns:v="urn:schemas-microsoft-com:vml" Requires="v">
                <p:oleObj spid="_x0000_s18459" name="Chart" r:id="rId5" imgW="4667402" imgH="2409749" progId="Excel.Chart.8">
                  <p:embed/>
                </p:oleObj>
              </mc:Choice>
              <mc:Fallback>
                <p:oleObj name="Chart" r:id="rId5" imgW="4667402" imgH="2409749" progId="Excel.Char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l="2654" t="5731" r="2654" b="8893"/>
                      <a:stretch>
                        <a:fillRect/>
                      </a:stretch>
                    </p:blipFill>
                    <p:spPr bwMode="auto">
                      <a:xfrm>
                        <a:off x="152400" y="2514600"/>
                        <a:ext cx="3276600" cy="152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8444" name="Picture 12"/>
          <p:cNvPicPr>
            <a:picLocks noChangeAspect="1" noChangeArrowheads="1"/>
          </p:cNvPicPr>
          <p:nvPr/>
        </p:nvPicPr>
        <p:blipFill>
          <a:blip r:embed="rId7">
            <a:extLst>
              <a:ext uri="{28A0092B-C50C-407E-A947-70E740481C1C}">
                <a14:useLocalDpi xmlns:a14="http://schemas.microsoft.com/office/drawing/2010/main" val="0"/>
              </a:ext>
            </a:extLst>
          </a:blip>
          <a:srcRect l="2750" t="5556" r="2750" b="5556"/>
          <a:stretch>
            <a:fillRect/>
          </a:stretch>
        </p:blipFill>
        <p:spPr bwMode="auto">
          <a:xfrm>
            <a:off x="3733800" y="2735263"/>
            <a:ext cx="26670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p:cNvPicPr>
            <a:picLocks noChangeAspect="1" noChangeArrowheads="1"/>
          </p:cNvPicPr>
          <p:nvPr/>
        </p:nvPicPr>
        <p:blipFill>
          <a:blip r:embed="rId8">
            <a:extLst>
              <a:ext uri="{28A0092B-C50C-407E-A947-70E740481C1C}">
                <a14:useLocalDpi xmlns:a14="http://schemas.microsoft.com/office/drawing/2010/main" val="0"/>
              </a:ext>
            </a:extLst>
          </a:blip>
          <a:srcRect l="28723" t="9390" r="28723" b="9390"/>
          <a:stretch>
            <a:fillRect/>
          </a:stretch>
        </p:blipFill>
        <p:spPr bwMode="auto">
          <a:xfrm>
            <a:off x="7010400" y="23622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p:cNvPicPr>
            <a:picLocks noChangeAspect="1" noChangeArrowheads="1"/>
          </p:cNvPicPr>
          <p:nvPr/>
        </p:nvPicPr>
        <p:blipFill>
          <a:blip r:embed="rId9">
            <a:extLst>
              <a:ext uri="{28A0092B-C50C-407E-A947-70E740481C1C}">
                <a14:useLocalDpi xmlns:a14="http://schemas.microsoft.com/office/drawing/2010/main" val="0"/>
              </a:ext>
            </a:extLst>
          </a:blip>
          <a:srcRect l="29434" t="6650" r="29434" b="10591"/>
          <a:stretch>
            <a:fillRect/>
          </a:stretch>
        </p:blipFill>
        <p:spPr bwMode="auto">
          <a:xfrm>
            <a:off x="7162800" y="4800600"/>
            <a:ext cx="152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3" name="Text Box 15"/>
          <p:cNvSpPr txBox="1">
            <a:spLocks noChangeArrowheads="1"/>
          </p:cNvSpPr>
          <p:nvPr/>
        </p:nvSpPr>
        <p:spPr bwMode="auto">
          <a:xfrm>
            <a:off x="2214563" y="838200"/>
            <a:ext cx="3332688" cy="646331"/>
          </a:xfrm>
          <a:prstGeom prst="rect">
            <a:avLst/>
          </a:prstGeom>
          <a:noFill/>
          <a:ln w="9525">
            <a:noFill/>
            <a:miter lim="800000"/>
            <a:headEnd/>
            <a:tailEnd/>
          </a:ln>
          <a:effec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eaLnBrk="1" hangingPunct="1"/>
            <a:r>
              <a:rPr lang="en-US" dirty="0" smtClean="0">
                <a:effectLst>
                  <a:outerShdw blurRad="38100" dist="38100" dir="2700000" algn="tl">
                    <a:srgbClr val="DDDDDD"/>
                  </a:outerShdw>
                </a:effectLst>
                <a:latin typeface="Century Gothic" charset="0"/>
              </a:rPr>
              <a:t>Listener </a:t>
            </a:r>
            <a:r>
              <a:rPr lang="en-US" dirty="0">
                <a:effectLst>
                  <a:outerShdw blurRad="38100" dist="38100" dir="2700000" algn="tl">
                    <a:srgbClr val="DDDDDD"/>
                  </a:outerShdw>
                </a:effectLst>
                <a:latin typeface="Century Gothic" charset="0"/>
              </a:rPr>
              <a:t>Profile</a:t>
            </a:r>
          </a:p>
        </p:txBody>
      </p:sp>
      <p:pic>
        <p:nvPicPr>
          <p:cNvPr id="18449" name="Picture 19" descr="DSC_1528.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9494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20" descr="circlek.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99425" y="0"/>
            <a:ext cx="10445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228600"/>
            <a:ext cx="9144000" cy="1905000"/>
          </a:xfrm>
        </p:spPr>
        <p:txBody>
          <a:bodyPr/>
          <a:lstStyle/>
          <a:p>
            <a:pPr algn="ctr" eaLnBrk="1" hangingPunct="1"/>
            <a:r>
              <a:rPr lang="en-US" sz="3600" dirty="0">
                <a:solidFill>
                  <a:srgbClr val="BF091A"/>
                </a:solidFill>
                <a:latin typeface="Arial Black" charset="0"/>
              </a:rPr>
              <a:t> </a:t>
            </a:r>
            <a:r>
              <a:rPr lang="ja-JP" altLang="en-US" sz="3600" dirty="0">
                <a:solidFill>
                  <a:srgbClr val="BF091A"/>
                </a:solidFill>
                <a:latin typeface="Arial Black" charset="0"/>
              </a:rPr>
              <a:t>“</a:t>
            </a:r>
            <a:r>
              <a:rPr lang="en-US" sz="3600" dirty="0">
                <a:solidFill>
                  <a:srgbClr val="BF091A"/>
                </a:solidFill>
                <a:latin typeface="Arial Black" charset="0"/>
              </a:rPr>
              <a:t>THE KAREL SHOW</a:t>
            </a:r>
            <a:r>
              <a:rPr lang="ja-JP" altLang="en-US" sz="3600" dirty="0">
                <a:solidFill>
                  <a:srgbClr val="BF091A"/>
                </a:solidFill>
                <a:latin typeface="Arial Black" charset="0"/>
              </a:rPr>
              <a:t>”</a:t>
            </a:r>
            <a:r>
              <a:rPr lang="en-US" sz="2400" dirty="0">
                <a:latin typeface="Arial Black" charset="0"/>
              </a:rPr>
              <a:t/>
            </a:r>
            <a:br>
              <a:rPr lang="en-US" sz="2400" dirty="0">
                <a:latin typeface="Arial Black" charset="0"/>
              </a:rPr>
            </a:br>
            <a:r>
              <a:rPr lang="en-US" sz="2400" dirty="0">
                <a:latin typeface="Arial Black" charset="0"/>
              </a:rPr>
              <a:t> </a:t>
            </a:r>
            <a:r>
              <a:rPr lang="en-US" sz="2400" dirty="0" smtClean="0">
                <a:latin typeface="Arial Black" charset="0"/>
              </a:rPr>
              <a:t>Thousands of </a:t>
            </a:r>
            <a:r>
              <a:rPr lang="en-US" sz="2400" dirty="0">
                <a:latin typeface="Arial Black" charset="0"/>
              </a:rPr>
              <a:t>Active, Engaged, Progressive Listeners Each </a:t>
            </a:r>
            <a:r>
              <a:rPr lang="en-US" sz="2400" dirty="0" smtClean="0">
                <a:latin typeface="Arial Black" charset="0"/>
              </a:rPr>
              <a:t>Week!</a:t>
            </a:r>
            <a:endParaRPr lang="en-US" sz="2400" dirty="0">
              <a:latin typeface="Arial Black" charset="0"/>
            </a:endParaRPr>
          </a:p>
        </p:txBody>
      </p:sp>
      <p:sp>
        <p:nvSpPr>
          <p:cNvPr id="20484" name="Text Box 6"/>
          <p:cNvSpPr txBox="1">
            <a:spLocks noChangeArrowheads="1"/>
          </p:cNvSpPr>
          <p:nvPr/>
        </p:nvSpPr>
        <p:spPr bwMode="auto">
          <a:xfrm>
            <a:off x="4343400" y="2438400"/>
            <a:ext cx="4267200"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200" b="0" dirty="0" smtClean="0"/>
              <a:t> </a:t>
            </a:r>
            <a:r>
              <a:rPr lang="en-US" sz="1800" dirty="0" smtClean="0"/>
              <a:t>Female – 62</a:t>
            </a:r>
            <a:r>
              <a:rPr lang="en-US" sz="1800" dirty="0"/>
              <a:t>% M</a:t>
            </a:r>
            <a:r>
              <a:rPr lang="en-US" sz="1800" dirty="0" smtClean="0"/>
              <a:t>ale </a:t>
            </a:r>
            <a:r>
              <a:rPr lang="en-US" sz="1800" dirty="0"/>
              <a:t>– </a:t>
            </a:r>
            <a:r>
              <a:rPr lang="en-US" sz="1800" dirty="0" smtClean="0"/>
              <a:t>38</a:t>
            </a:r>
            <a:r>
              <a:rPr lang="en-US" sz="1800" dirty="0"/>
              <a:t>%</a:t>
            </a:r>
          </a:p>
          <a:p>
            <a:pPr>
              <a:buFontTx/>
              <a:buChar char="•"/>
            </a:pPr>
            <a:endParaRPr lang="en-US" sz="1800" dirty="0"/>
          </a:p>
          <a:p>
            <a:r>
              <a:rPr lang="en-US" sz="1800" dirty="0"/>
              <a:t>72% of listeners are age </a:t>
            </a:r>
            <a:r>
              <a:rPr lang="en-US" sz="1800" dirty="0" smtClean="0"/>
              <a:t>25-64</a:t>
            </a:r>
            <a:endParaRPr lang="en-US" sz="1800" dirty="0"/>
          </a:p>
          <a:p>
            <a:pPr>
              <a:buFontTx/>
              <a:buChar char="•"/>
            </a:pPr>
            <a:endParaRPr lang="en-US" sz="1800" dirty="0"/>
          </a:p>
          <a:p>
            <a:r>
              <a:rPr lang="en-US" sz="1800" dirty="0"/>
              <a:t>43.3% -- Household Income over $100,000</a:t>
            </a:r>
          </a:p>
          <a:p>
            <a:endParaRPr lang="en-US" sz="1800" dirty="0"/>
          </a:p>
          <a:p>
            <a:r>
              <a:rPr lang="en-US" sz="1800" dirty="0"/>
              <a:t>42.9% -- College graduate or more</a:t>
            </a:r>
          </a:p>
          <a:p>
            <a:endParaRPr lang="en-US" sz="1800" dirty="0"/>
          </a:p>
          <a:p>
            <a:r>
              <a:rPr lang="en-US" sz="1800" dirty="0"/>
              <a:t>72.4% -- Home ownership</a:t>
            </a:r>
          </a:p>
          <a:p>
            <a:endParaRPr lang="en-US" sz="1800" dirty="0"/>
          </a:p>
          <a:p>
            <a:r>
              <a:rPr lang="en-US" sz="1800" dirty="0"/>
              <a:t>2000 Website posts per week</a:t>
            </a:r>
          </a:p>
          <a:p>
            <a:endParaRPr lang="en-US" sz="1800" dirty="0"/>
          </a:p>
          <a:p>
            <a:r>
              <a:rPr lang="en-US" sz="1800" dirty="0"/>
              <a:t>150 listener calls per week</a:t>
            </a:r>
          </a:p>
          <a:p>
            <a:endParaRPr lang="en-US" sz="1800" dirty="0"/>
          </a:p>
          <a:p>
            <a:endParaRPr lang="en-US" sz="1800" dirty="0"/>
          </a:p>
          <a:p>
            <a:endParaRPr lang="en-US" sz="2000" dirty="0"/>
          </a:p>
          <a:p>
            <a:endParaRPr lang="en-US" sz="1600" dirty="0"/>
          </a:p>
          <a:p>
            <a:endParaRPr lang="en-US" sz="1600" dirty="0"/>
          </a:p>
          <a:p>
            <a:endParaRPr lang="en-US" sz="1600" dirty="0"/>
          </a:p>
          <a:p>
            <a:pPr>
              <a:buFontTx/>
              <a:buChar char="•"/>
            </a:pPr>
            <a:endParaRPr lang="en-US" sz="1600" dirty="0"/>
          </a:p>
          <a:p>
            <a:pPr>
              <a:buFontTx/>
              <a:buChar char="•"/>
            </a:pPr>
            <a:endParaRPr lang="en-US" sz="1200" b="0" dirty="0"/>
          </a:p>
          <a:p>
            <a:endParaRPr lang="en-US" sz="1800" b="0" dirty="0"/>
          </a:p>
        </p:txBody>
      </p:sp>
      <p:grpSp>
        <p:nvGrpSpPr>
          <p:cNvPr id="20486" name="Group 13"/>
          <p:cNvGrpSpPr>
            <a:grpSpLocks/>
          </p:cNvGrpSpPr>
          <p:nvPr/>
        </p:nvGrpSpPr>
        <p:grpSpPr bwMode="auto">
          <a:xfrm>
            <a:off x="152400" y="2362200"/>
            <a:ext cx="3733800" cy="4038600"/>
            <a:chOff x="45" y="1655"/>
            <a:chExt cx="4230" cy="4057"/>
          </a:xfrm>
        </p:grpSpPr>
        <p:graphicFrame>
          <p:nvGraphicFramePr>
            <p:cNvPr id="20482" name="Object 2"/>
            <p:cNvGraphicFramePr>
              <a:graphicFrameLocks noChangeAspect="1"/>
            </p:cNvGraphicFramePr>
            <p:nvPr/>
          </p:nvGraphicFramePr>
          <p:xfrm>
            <a:off x="45" y="1655"/>
            <a:ext cx="4230" cy="4057"/>
          </p:xfrm>
          <a:graphic>
            <a:graphicData uri="http://schemas.openxmlformats.org/presentationml/2006/ole">
              <mc:AlternateContent xmlns:mc="http://schemas.openxmlformats.org/markup-compatibility/2006">
                <mc:Choice xmlns:v="urn:schemas-microsoft-com:vml" Requires="v">
                  <p:oleObj spid="_x0000_s20499" name="Bitmap Image" r:id="rId3" imgW="6714286" imgH="6439799" progId="Paint.Picture">
                    <p:embed/>
                  </p:oleObj>
                </mc:Choice>
                <mc:Fallback>
                  <p:oleObj name="Bitmap Image" r:id="rId3" imgW="6714286" imgH="6439799"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 y="1655"/>
                          <a:ext cx="4230" cy="4057"/>
                        </a:xfrm>
                        <a:prstGeom prst="rect">
                          <a:avLst/>
                        </a:prstGeom>
                        <a:noFill/>
                        <a:ln w="19050">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488" name="Line 15"/>
            <p:cNvSpPr>
              <a:spLocks noChangeShapeType="1"/>
            </p:cNvSpPr>
            <p:nvPr/>
          </p:nvSpPr>
          <p:spPr bwMode="auto">
            <a:xfrm flipV="1">
              <a:off x="576" y="3264"/>
              <a:ext cx="864" cy="912"/>
            </a:xfrm>
            <a:prstGeom prst="line">
              <a:avLst/>
            </a:prstGeom>
            <a:noFill/>
            <a:ln w="38100">
              <a:solidFill>
                <a:srgbClr val="008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20489" name="Freeform 16"/>
            <p:cNvSpPr>
              <a:spLocks/>
            </p:cNvSpPr>
            <p:nvPr/>
          </p:nvSpPr>
          <p:spPr bwMode="auto">
            <a:xfrm>
              <a:off x="48" y="1680"/>
              <a:ext cx="3504" cy="3456"/>
            </a:xfrm>
            <a:custGeom>
              <a:avLst/>
              <a:gdLst>
                <a:gd name="T0" fmla="*/ 0 w 3504"/>
                <a:gd name="T1" fmla="*/ 56 h 3464"/>
                <a:gd name="T2" fmla="*/ 1344 w 3504"/>
                <a:gd name="T3" fmla="*/ 56 h 3464"/>
                <a:gd name="T4" fmla="*/ 2256 w 3504"/>
                <a:gd name="T5" fmla="*/ 200 h 3464"/>
                <a:gd name="T6" fmla="*/ 3360 w 3504"/>
                <a:gd name="T7" fmla="*/ 1256 h 3464"/>
                <a:gd name="T8" fmla="*/ 3120 w 3504"/>
                <a:gd name="T9" fmla="*/ 3128 h 3464"/>
                <a:gd name="T10" fmla="*/ 1824 w 3504"/>
                <a:gd name="T11" fmla="*/ 3272 h 3464"/>
                <a:gd name="T12" fmla="*/ 0 60000 65536"/>
                <a:gd name="T13" fmla="*/ 0 60000 65536"/>
                <a:gd name="T14" fmla="*/ 0 60000 65536"/>
                <a:gd name="T15" fmla="*/ 0 60000 65536"/>
                <a:gd name="T16" fmla="*/ 0 60000 65536"/>
                <a:gd name="T17" fmla="*/ 0 60000 65536"/>
                <a:gd name="T18" fmla="*/ 0 w 3504"/>
                <a:gd name="T19" fmla="*/ 0 h 3464"/>
                <a:gd name="T20" fmla="*/ 3504 w 3504"/>
                <a:gd name="T21" fmla="*/ 3464 h 3464"/>
              </a:gdLst>
              <a:ahLst/>
              <a:cxnLst>
                <a:cxn ang="T12">
                  <a:pos x="T0" y="T1"/>
                </a:cxn>
                <a:cxn ang="T13">
                  <a:pos x="T2" y="T3"/>
                </a:cxn>
                <a:cxn ang="T14">
                  <a:pos x="T4" y="T5"/>
                </a:cxn>
                <a:cxn ang="T15">
                  <a:pos x="T6" y="T7"/>
                </a:cxn>
                <a:cxn ang="T16">
                  <a:pos x="T8" y="T9"/>
                </a:cxn>
                <a:cxn ang="T17">
                  <a:pos x="T10" y="T11"/>
                </a:cxn>
              </a:cxnLst>
              <a:rect l="T18" t="T19" r="T20" b="T21"/>
              <a:pathLst>
                <a:path w="3504" h="3464">
                  <a:moveTo>
                    <a:pt x="0" y="56"/>
                  </a:moveTo>
                  <a:cubicBezTo>
                    <a:pt x="484" y="44"/>
                    <a:pt x="968" y="32"/>
                    <a:pt x="1344" y="56"/>
                  </a:cubicBezTo>
                  <a:cubicBezTo>
                    <a:pt x="1720" y="80"/>
                    <a:pt x="1920" y="0"/>
                    <a:pt x="2256" y="200"/>
                  </a:cubicBezTo>
                  <a:cubicBezTo>
                    <a:pt x="2592" y="400"/>
                    <a:pt x="3216" y="768"/>
                    <a:pt x="3360" y="1256"/>
                  </a:cubicBezTo>
                  <a:cubicBezTo>
                    <a:pt x="3504" y="1744"/>
                    <a:pt x="3376" y="2792"/>
                    <a:pt x="3120" y="3128"/>
                  </a:cubicBezTo>
                  <a:cubicBezTo>
                    <a:pt x="2864" y="3464"/>
                    <a:pt x="2040" y="3248"/>
                    <a:pt x="1824" y="3272"/>
                  </a:cubicBezTo>
                </a:path>
              </a:pathLst>
            </a:custGeom>
            <a:noFill/>
            <a:ln w="28575" cap="rnd">
              <a:solidFill>
                <a:srgbClr val="008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0490" name="Picture 17" descr="kkgn_logo_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4224"/>
              <a:ext cx="864"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7" name="Picture 26" descr="5261_12628239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5334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228600" y="0"/>
            <a:ext cx="8763000" cy="1447800"/>
          </a:xfrm>
        </p:spPr>
        <p:txBody>
          <a:bodyPr/>
          <a:lstStyle/>
          <a:p>
            <a:pPr eaLnBrk="1" hangingPunct="1"/>
            <a:r>
              <a:rPr lang="en-US" sz="3300">
                <a:latin typeface="Arial Black" charset="0"/>
              </a:rPr>
              <a:t>Partnering with </a:t>
            </a:r>
            <a:r>
              <a:rPr lang="ja-JP" altLang="en-US" sz="3300">
                <a:solidFill>
                  <a:srgbClr val="BF091A"/>
                </a:solidFill>
                <a:latin typeface="Arial Black" charset="0"/>
              </a:rPr>
              <a:t>“</a:t>
            </a:r>
            <a:r>
              <a:rPr lang="en-US" sz="3300">
                <a:solidFill>
                  <a:srgbClr val="BF091A"/>
                </a:solidFill>
                <a:latin typeface="Arial Black" charset="0"/>
              </a:rPr>
              <a:t>THE KAREL SHOW</a:t>
            </a:r>
            <a:r>
              <a:rPr lang="ja-JP" altLang="en-US" sz="3300">
                <a:solidFill>
                  <a:srgbClr val="BF091A"/>
                </a:solidFill>
                <a:latin typeface="Arial Black" charset="0"/>
              </a:rPr>
              <a:t>”</a:t>
            </a:r>
            <a:r>
              <a:rPr lang="en-US" sz="3300">
                <a:solidFill>
                  <a:srgbClr val="BF091A"/>
                </a:solidFill>
                <a:latin typeface="Arial Black" charset="0"/>
              </a:rPr>
              <a:t> </a:t>
            </a:r>
            <a:r>
              <a:rPr lang="en-US" sz="3300">
                <a:latin typeface="Arial Black" charset="0"/>
              </a:rPr>
              <a:t>Provides a Unique Opportunity</a:t>
            </a:r>
          </a:p>
        </p:txBody>
      </p:sp>
      <p:sp>
        <p:nvSpPr>
          <p:cNvPr id="21507" name="Text Box 10"/>
          <p:cNvSpPr txBox="1">
            <a:spLocks noChangeArrowheads="1"/>
          </p:cNvSpPr>
          <p:nvPr/>
        </p:nvSpPr>
        <p:spPr bwMode="auto">
          <a:xfrm>
            <a:off x="228600" y="1447800"/>
            <a:ext cx="89154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pPr>
              <a:buFontTx/>
              <a:buChar char="•"/>
            </a:pPr>
            <a:r>
              <a:rPr lang="en-US" sz="1400" dirty="0"/>
              <a:t> Multiple Market Radio Opportunity, Plus Web and beyond</a:t>
            </a:r>
          </a:p>
          <a:p>
            <a:pPr>
              <a:buFontTx/>
              <a:buChar char="•"/>
            </a:pPr>
            <a:endParaRPr lang="en-US" sz="1400" dirty="0"/>
          </a:p>
          <a:p>
            <a:pPr>
              <a:buFontTx/>
              <a:buChar char="•"/>
            </a:pPr>
            <a:r>
              <a:rPr lang="en-US" sz="1400" dirty="0"/>
              <a:t> Nationally recognized media figure behind your product</a:t>
            </a:r>
          </a:p>
          <a:p>
            <a:pPr>
              <a:buFontTx/>
              <a:buChar char="•"/>
            </a:pPr>
            <a:endParaRPr lang="en-US" sz="1400" dirty="0"/>
          </a:p>
          <a:p>
            <a:pPr>
              <a:buFontTx/>
              <a:buChar char="•"/>
            </a:pPr>
            <a:r>
              <a:rPr lang="en-US" sz="1400" dirty="0"/>
              <a:t> A live read by Karel boosts your place in the minds of a desired and varied audience</a:t>
            </a:r>
          </a:p>
          <a:p>
            <a:pPr>
              <a:buFontTx/>
              <a:buChar char="•"/>
            </a:pPr>
            <a:endParaRPr lang="en-US" sz="1400" dirty="0"/>
          </a:p>
          <a:p>
            <a:pPr>
              <a:buFontTx/>
              <a:buChar char="•"/>
            </a:pPr>
            <a:r>
              <a:rPr lang="en-US" sz="1400" dirty="0"/>
              <a:t> More editorial content than any other comparable program on commercial radio</a:t>
            </a:r>
          </a:p>
          <a:p>
            <a:endParaRPr lang="en-US" sz="1400" dirty="0"/>
          </a:p>
          <a:p>
            <a:pPr>
              <a:buFontTx/>
              <a:buChar char="•"/>
            </a:pPr>
            <a:r>
              <a:rPr lang="en-US" sz="1400" dirty="0"/>
              <a:t> Editorial vs. Ad Content ratio: 4 to 1</a:t>
            </a:r>
          </a:p>
          <a:p>
            <a:pPr>
              <a:buFontTx/>
              <a:buChar char="•"/>
            </a:pPr>
            <a:endParaRPr lang="en-US" sz="1400" dirty="0"/>
          </a:p>
          <a:p>
            <a:pPr>
              <a:buFontTx/>
              <a:buChar char="•"/>
            </a:pPr>
            <a:r>
              <a:rPr lang="en-US" sz="1400" dirty="0"/>
              <a:t> Drive time day part 3p</a:t>
            </a:r>
            <a:r>
              <a:rPr lang="en-US" sz="1400" dirty="0" smtClean="0"/>
              <a:t>-6pm PST.</a:t>
            </a:r>
            <a:endParaRPr lang="en-US" sz="1400" dirty="0"/>
          </a:p>
          <a:p>
            <a:pPr>
              <a:buFontTx/>
              <a:buChar char="•"/>
            </a:pPr>
            <a:endParaRPr lang="en-US" sz="1400" dirty="0"/>
          </a:p>
          <a:p>
            <a:pPr>
              <a:buFontTx/>
              <a:buChar char="•"/>
            </a:pPr>
            <a:r>
              <a:rPr lang="en-US" sz="1400" dirty="0"/>
              <a:t> Banner display adds reinforcement to the broadcast message</a:t>
            </a:r>
          </a:p>
          <a:p>
            <a:pPr>
              <a:buFontTx/>
              <a:buChar char="•"/>
            </a:pPr>
            <a:endParaRPr lang="en-US" sz="1400" dirty="0"/>
          </a:p>
          <a:p>
            <a:pPr>
              <a:buFontTx/>
              <a:buChar char="•"/>
            </a:pPr>
            <a:r>
              <a:rPr lang="en-US" sz="1400" dirty="0"/>
              <a:t> Karel</a:t>
            </a:r>
            <a:r>
              <a:rPr lang="ja-JP" altLang="en-US" sz="1400" dirty="0"/>
              <a:t>’</a:t>
            </a:r>
            <a:r>
              <a:rPr lang="en-US" sz="1400" dirty="0"/>
              <a:t>s unique personality and the unique editorial mix attracts a vibrant listener</a:t>
            </a:r>
          </a:p>
          <a:p>
            <a:r>
              <a:rPr lang="en-US" sz="1400" dirty="0"/>
              <a:t>  that you want for a customer</a:t>
            </a:r>
          </a:p>
          <a:p>
            <a:pPr>
              <a:buFontTx/>
              <a:buChar char="•"/>
            </a:pPr>
            <a:endParaRPr lang="en-US" sz="1400" dirty="0"/>
          </a:p>
          <a:p>
            <a:pPr>
              <a:buFontTx/>
              <a:buChar char="•"/>
            </a:pPr>
            <a:endParaRPr lang="en-US" sz="2400" dirty="0"/>
          </a:p>
        </p:txBody>
      </p:sp>
      <p:pic>
        <p:nvPicPr>
          <p:cNvPr id="21508" name="Picture 13" descr="5261_12628239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105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DSC_15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181600"/>
            <a:ext cx="19494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0" descr="circle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843463"/>
            <a:ext cx="22098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581400" y="190500"/>
            <a:ext cx="4953000" cy="1028700"/>
          </a:xfrm>
        </p:spPr>
        <p:txBody>
          <a:bodyPr/>
          <a:lstStyle/>
          <a:p>
            <a:pPr eaLnBrk="1" hangingPunct="1"/>
            <a:r>
              <a:rPr lang="en-US" sz="3800">
                <a:latin typeface="Arial Black" charset="0"/>
              </a:rPr>
              <a:t>Why Radio Works</a:t>
            </a:r>
          </a:p>
        </p:txBody>
      </p:sp>
      <p:sp>
        <p:nvSpPr>
          <p:cNvPr id="69635" name="Rectangle 3"/>
          <p:cNvSpPr>
            <a:spLocks noGrp="1" noChangeArrowheads="1"/>
          </p:cNvSpPr>
          <p:nvPr>
            <p:ph type="body" idx="1"/>
          </p:nvPr>
        </p:nvSpPr>
        <p:spPr>
          <a:xfrm>
            <a:off x="228600" y="2209800"/>
            <a:ext cx="8305800" cy="3810000"/>
          </a:xfrm>
        </p:spPr>
        <p:txBody>
          <a:bodyPr/>
          <a:lstStyle/>
          <a:p>
            <a:pPr eaLnBrk="1" hangingPunct="1">
              <a:lnSpc>
                <a:spcPct val="80000"/>
              </a:lnSpc>
            </a:pPr>
            <a:r>
              <a:rPr lang="en-US" sz="1700">
                <a:solidFill>
                  <a:srgbClr val="00CC00"/>
                </a:solidFill>
                <a:latin typeface="Arial" charset="0"/>
              </a:rPr>
              <a:t> </a:t>
            </a:r>
            <a:r>
              <a:rPr lang="en-US" sz="1700" i="1">
                <a:solidFill>
                  <a:srgbClr val="00CC00"/>
                </a:solidFill>
                <a:effectLst>
                  <a:outerShdw blurRad="38100" dist="38100" dir="2700000" algn="tl">
                    <a:srgbClr val="DDDDDD"/>
                  </a:outerShdw>
                </a:effectLst>
                <a:latin typeface="Arial" charset="0"/>
              </a:rPr>
              <a:t>Selective</a:t>
            </a:r>
            <a:r>
              <a:rPr lang="en-US" sz="1700">
                <a:solidFill>
                  <a:schemeClr val="tx1"/>
                </a:solidFill>
                <a:effectLst>
                  <a:outerShdw blurRad="38100" dist="38100" dir="2700000" algn="tl">
                    <a:srgbClr val="DDDDDD"/>
                  </a:outerShdw>
                </a:effectLst>
                <a:latin typeface="Arial" charset="0"/>
              </a:rPr>
              <a:t> - with </a:t>
            </a:r>
            <a:r>
              <a:rPr lang="en-US" sz="1700" b="1">
                <a:solidFill>
                  <a:schemeClr val="tx1"/>
                </a:solidFill>
                <a:effectLst>
                  <a:outerShdw blurRad="38100" dist="38100" dir="2700000" algn="tl">
                    <a:srgbClr val="DDDDDD"/>
                  </a:outerShdw>
                </a:effectLst>
                <a:latin typeface="Arial" charset="0"/>
              </a:rPr>
              <a:t>RADIO</a:t>
            </a:r>
            <a:r>
              <a:rPr lang="en-US" sz="1700">
                <a:solidFill>
                  <a:schemeClr val="tx1"/>
                </a:solidFill>
                <a:effectLst>
                  <a:outerShdw blurRad="38100" dist="38100" dir="2700000" algn="tl">
                    <a:srgbClr val="DDDDDD"/>
                  </a:outerShdw>
                </a:effectLst>
                <a:latin typeface="Arial" charset="0"/>
              </a:rPr>
              <a:t> you can target your message specifically </a:t>
            </a:r>
          </a:p>
          <a:p>
            <a:pPr eaLnBrk="1" hangingPunct="1">
              <a:lnSpc>
                <a:spcPct val="80000"/>
              </a:lnSpc>
              <a:buFont typeface="Wingdings" charset="0"/>
              <a:buNone/>
            </a:pPr>
            <a:r>
              <a:rPr lang="en-US" sz="1700">
                <a:solidFill>
                  <a:schemeClr val="tx1"/>
                </a:solidFill>
                <a:effectLst>
                  <a:outerShdw blurRad="38100" dist="38100" dir="2700000" algn="tl">
                    <a:srgbClr val="DDDDDD"/>
                  </a:outerShdw>
                </a:effectLst>
                <a:latin typeface="Arial" charset="0"/>
              </a:rPr>
              <a:t>       	to people you want to reach.</a:t>
            </a:r>
          </a:p>
          <a:p>
            <a:pPr eaLnBrk="1" hangingPunct="1">
              <a:lnSpc>
                <a:spcPct val="80000"/>
              </a:lnSpc>
            </a:pPr>
            <a:endParaRPr lang="en-US" sz="1700" i="1">
              <a:solidFill>
                <a:srgbClr val="FF0000"/>
              </a:solidFill>
              <a:effectLst>
                <a:outerShdw blurRad="38100" dist="38100" dir="2700000" algn="tl">
                  <a:srgbClr val="DDDDDD"/>
                </a:outerShdw>
              </a:effectLst>
              <a:latin typeface="Arial" charset="0"/>
            </a:endParaRPr>
          </a:p>
          <a:p>
            <a:pPr eaLnBrk="1" hangingPunct="1">
              <a:lnSpc>
                <a:spcPct val="80000"/>
              </a:lnSpc>
            </a:pPr>
            <a:r>
              <a:rPr lang="en-US" sz="1700" i="1">
                <a:solidFill>
                  <a:srgbClr val="FF0000"/>
                </a:solidFill>
                <a:effectLst>
                  <a:outerShdw blurRad="38100" dist="38100" dir="2700000" algn="tl">
                    <a:srgbClr val="DDDDDD"/>
                  </a:outerShdw>
                </a:effectLst>
                <a:latin typeface="Arial" charset="0"/>
              </a:rPr>
              <a:t> </a:t>
            </a:r>
            <a:r>
              <a:rPr lang="en-US" sz="1700" i="1">
                <a:solidFill>
                  <a:srgbClr val="00CC00"/>
                </a:solidFill>
                <a:effectLst>
                  <a:outerShdw blurRad="38100" dist="38100" dir="2700000" algn="tl">
                    <a:srgbClr val="DDDDDD"/>
                  </a:outerShdw>
                </a:effectLst>
                <a:latin typeface="Arial" charset="0"/>
              </a:rPr>
              <a:t>Portable</a:t>
            </a:r>
            <a:r>
              <a:rPr lang="en-US" sz="1700">
                <a:solidFill>
                  <a:schemeClr val="tx1"/>
                </a:solidFill>
                <a:effectLst>
                  <a:outerShdw blurRad="38100" dist="38100" dir="2700000" algn="tl">
                    <a:srgbClr val="DDDDDD"/>
                  </a:outerShdw>
                </a:effectLst>
                <a:latin typeface="Arial" charset="0"/>
              </a:rPr>
              <a:t>– </a:t>
            </a:r>
            <a:r>
              <a:rPr lang="en-US" sz="1700" b="1">
                <a:solidFill>
                  <a:schemeClr val="tx1"/>
                </a:solidFill>
                <a:effectLst>
                  <a:outerShdw blurRad="38100" dist="38100" dir="2700000" algn="tl">
                    <a:srgbClr val="DDDDDD"/>
                  </a:outerShdw>
                </a:effectLst>
                <a:latin typeface="Arial" charset="0"/>
              </a:rPr>
              <a:t>RADIO</a:t>
            </a:r>
            <a:r>
              <a:rPr lang="en-US" sz="1700">
                <a:solidFill>
                  <a:schemeClr val="tx1"/>
                </a:solidFill>
                <a:effectLst>
                  <a:outerShdw blurRad="38100" dist="38100" dir="2700000" algn="tl">
                    <a:srgbClr val="DDDDDD"/>
                  </a:outerShdw>
                </a:effectLst>
                <a:latin typeface="Arial" charset="0"/>
              </a:rPr>
              <a:t> goes any place, any time.  You don</a:t>
            </a:r>
            <a:r>
              <a:rPr lang="ja-JP" altLang="en-US" sz="1700">
                <a:solidFill>
                  <a:schemeClr val="tx1"/>
                </a:solidFill>
                <a:effectLst>
                  <a:outerShdw blurRad="38100" dist="38100" dir="2700000" algn="tl">
                    <a:srgbClr val="DDDDDD"/>
                  </a:outerShdw>
                </a:effectLst>
                <a:latin typeface="Arial" charset="0"/>
              </a:rPr>
              <a:t>’</a:t>
            </a:r>
            <a:r>
              <a:rPr lang="en-US" sz="1700">
                <a:solidFill>
                  <a:schemeClr val="tx1"/>
                </a:solidFill>
                <a:effectLst>
                  <a:outerShdw blurRad="38100" dist="38100" dir="2700000" algn="tl">
                    <a:srgbClr val="DDDDDD"/>
                  </a:outerShdw>
                </a:effectLst>
                <a:latin typeface="Arial" charset="0"/>
              </a:rPr>
              <a:t>t have to set </a:t>
            </a:r>
          </a:p>
          <a:p>
            <a:pPr eaLnBrk="1" hangingPunct="1">
              <a:lnSpc>
                <a:spcPct val="80000"/>
              </a:lnSpc>
              <a:buFont typeface="Wingdings" charset="0"/>
              <a:buNone/>
            </a:pPr>
            <a:r>
              <a:rPr lang="en-US" sz="1700">
                <a:solidFill>
                  <a:schemeClr val="tx1"/>
                </a:solidFill>
                <a:effectLst>
                  <a:outerShdw blurRad="38100" dist="38100" dir="2700000" algn="tl">
                    <a:srgbClr val="DDDDDD"/>
                  </a:outerShdw>
                </a:effectLst>
                <a:latin typeface="Arial" charset="0"/>
              </a:rPr>
              <a:t>      	aside time to listen. </a:t>
            </a:r>
            <a:r>
              <a:rPr lang="en-US" sz="1700" b="1">
                <a:solidFill>
                  <a:schemeClr val="tx1"/>
                </a:solidFill>
                <a:effectLst>
                  <a:outerShdw blurRad="38100" dist="38100" dir="2700000" algn="tl">
                    <a:srgbClr val="DDDDDD"/>
                  </a:outerShdw>
                </a:effectLst>
                <a:latin typeface="Arial" charset="0"/>
              </a:rPr>
              <a:t>RADIO</a:t>
            </a:r>
            <a:r>
              <a:rPr lang="en-US" sz="1700">
                <a:solidFill>
                  <a:schemeClr val="tx1"/>
                </a:solidFill>
                <a:effectLst>
                  <a:outerShdw blurRad="38100" dist="38100" dir="2700000" algn="tl">
                    <a:srgbClr val="DDDDDD"/>
                  </a:outerShdw>
                </a:effectLst>
                <a:latin typeface="Arial" charset="0"/>
              </a:rPr>
              <a:t> is a companion at home, at work,  in your car.</a:t>
            </a:r>
          </a:p>
          <a:p>
            <a:pPr eaLnBrk="1" hangingPunct="1">
              <a:lnSpc>
                <a:spcPct val="80000"/>
              </a:lnSpc>
              <a:buFont typeface="Wingdings" charset="0"/>
              <a:buNone/>
            </a:pPr>
            <a:r>
              <a:rPr lang="en-US" sz="1700" i="1">
                <a:solidFill>
                  <a:srgbClr val="FF0000"/>
                </a:solidFill>
                <a:effectLst>
                  <a:outerShdw blurRad="38100" dist="38100" dir="2700000" algn="tl">
                    <a:srgbClr val="DDDDDD"/>
                  </a:outerShdw>
                </a:effectLst>
                <a:latin typeface="Arial" charset="0"/>
              </a:rPr>
              <a:t> </a:t>
            </a:r>
          </a:p>
          <a:p>
            <a:pPr eaLnBrk="1" hangingPunct="1">
              <a:lnSpc>
                <a:spcPct val="80000"/>
              </a:lnSpc>
            </a:pPr>
            <a:r>
              <a:rPr lang="en-US" sz="1700" i="1">
                <a:solidFill>
                  <a:srgbClr val="00CC00"/>
                </a:solidFill>
                <a:effectLst>
                  <a:outerShdw blurRad="38100" dist="38100" dir="2700000" algn="tl">
                    <a:srgbClr val="DDDDDD"/>
                  </a:outerShdw>
                </a:effectLst>
                <a:latin typeface="Arial" charset="0"/>
              </a:rPr>
              <a:t> Persuasive</a:t>
            </a:r>
            <a:r>
              <a:rPr lang="en-US" sz="1700">
                <a:solidFill>
                  <a:schemeClr val="tx1"/>
                </a:solidFill>
                <a:effectLst>
                  <a:outerShdw blurRad="38100" dist="38100" dir="2700000" algn="tl">
                    <a:srgbClr val="DDDDDD"/>
                  </a:outerShdw>
                </a:effectLst>
                <a:latin typeface="Arial" charset="0"/>
              </a:rPr>
              <a:t> – </a:t>
            </a:r>
            <a:r>
              <a:rPr lang="en-US" sz="1700" b="1">
                <a:solidFill>
                  <a:schemeClr val="tx1"/>
                </a:solidFill>
                <a:effectLst>
                  <a:outerShdw blurRad="38100" dist="38100" dir="2700000" algn="tl">
                    <a:srgbClr val="DDDDDD"/>
                  </a:outerShdw>
                </a:effectLst>
                <a:latin typeface="Arial" charset="0"/>
              </a:rPr>
              <a:t>RADIO</a:t>
            </a:r>
            <a:r>
              <a:rPr lang="en-US" sz="1700">
                <a:solidFill>
                  <a:schemeClr val="tx1"/>
                </a:solidFill>
                <a:effectLst>
                  <a:outerShdw blurRad="38100" dist="38100" dir="2700000" algn="tl">
                    <a:srgbClr val="DDDDDD"/>
                  </a:outerShdw>
                </a:effectLst>
                <a:latin typeface="Arial" charset="0"/>
              </a:rPr>
              <a:t> helps you recruit new customers.  </a:t>
            </a:r>
          </a:p>
          <a:p>
            <a:pPr eaLnBrk="1" hangingPunct="1">
              <a:lnSpc>
                <a:spcPct val="80000"/>
              </a:lnSpc>
              <a:buFont typeface="Wingdings" charset="0"/>
              <a:buNone/>
            </a:pPr>
            <a:r>
              <a:rPr lang="en-US" sz="1700">
                <a:solidFill>
                  <a:schemeClr val="tx1"/>
                </a:solidFill>
                <a:effectLst>
                  <a:outerShdw blurRad="38100" dist="38100" dir="2700000" algn="tl">
                    <a:srgbClr val="DDDDDD"/>
                  </a:outerShdw>
                </a:effectLst>
                <a:latin typeface="Arial" charset="0"/>
              </a:rPr>
              <a:t>      	 RADIO is direct and the message is instant.  </a:t>
            </a:r>
          </a:p>
          <a:p>
            <a:pPr eaLnBrk="1" hangingPunct="1">
              <a:lnSpc>
                <a:spcPct val="80000"/>
              </a:lnSpc>
              <a:buFont typeface="Wingdings" charset="0"/>
              <a:buNone/>
            </a:pPr>
            <a:r>
              <a:rPr lang="en-US" sz="1700" i="1">
                <a:solidFill>
                  <a:srgbClr val="FF0000"/>
                </a:solidFill>
                <a:effectLst>
                  <a:outerShdw blurRad="38100" dist="38100" dir="2700000" algn="tl">
                    <a:srgbClr val="DDDDDD"/>
                  </a:outerShdw>
                </a:effectLst>
                <a:latin typeface="Arial" charset="0"/>
              </a:rPr>
              <a:t> </a:t>
            </a:r>
          </a:p>
          <a:p>
            <a:pPr eaLnBrk="1" hangingPunct="1">
              <a:lnSpc>
                <a:spcPct val="80000"/>
              </a:lnSpc>
            </a:pPr>
            <a:r>
              <a:rPr lang="en-US" sz="1700" i="1">
                <a:solidFill>
                  <a:srgbClr val="00CC00"/>
                </a:solidFill>
                <a:effectLst>
                  <a:outerShdw blurRad="38100" dist="38100" dir="2700000" algn="tl">
                    <a:srgbClr val="DDDDDD"/>
                  </a:outerShdw>
                </a:effectLst>
                <a:latin typeface="Arial" charset="0"/>
              </a:rPr>
              <a:t> Intrusive</a:t>
            </a:r>
            <a:r>
              <a:rPr lang="en-US" sz="1700">
                <a:solidFill>
                  <a:schemeClr val="tx1"/>
                </a:solidFill>
                <a:effectLst>
                  <a:outerShdw blurRad="38100" dist="38100" dir="2700000" algn="tl">
                    <a:srgbClr val="DDDDDD"/>
                  </a:outerShdw>
                </a:effectLst>
                <a:latin typeface="Arial" charset="0"/>
              </a:rPr>
              <a:t> – </a:t>
            </a:r>
            <a:r>
              <a:rPr lang="en-US" sz="1700" b="1">
                <a:solidFill>
                  <a:schemeClr val="tx1"/>
                </a:solidFill>
                <a:effectLst>
                  <a:outerShdw blurRad="38100" dist="38100" dir="2700000" algn="tl">
                    <a:srgbClr val="DDDDDD"/>
                  </a:outerShdw>
                </a:effectLst>
                <a:latin typeface="Arial" charset="0"/>
              </a:rPr>
              <a:t>RADIO</a:t>
            </a:r>
            <a:r>
              <a:rPr lang="en-US" sz="1700">
                <a:solidFill>
                  <a:schemeClr val="tx1"/>
                </a:solidFill>
                <a:effectLst>
                  <a:outerShdw blurRad="38100" dist="38100" dir="2700000" algn="tl">
                    <a:srgbClr val="DDDDDD"/>
                  </a:outerShdw>
                </a:effectLst>
                <a:latin typeface="Arial" charset="0"/>
              </a:rPr>
              <a:t> bursts into your prospects minds whether </a:t>
            </a:r>
          </a:p>
          <a:p>
            <a:pPr eaLnBrk="1" hangingPunct="1">
              <a:lnSpc>
                <a:spcPct val="80000"/>
              </a:lnSpc>
              <a:buFont typeface="Wingdings" charset="0"/>
              <a:buNone/>
            </a:pPr>
            <a:r>
              <a:rPr lang="en-US" sz="1700">
                <a:solidFill>
                  <a:schemeClr val="tx1"/>
                </a:solidFill>
                <a:effectLst>
                  <a:outerShdw blurRad="38100" dist="38100" dir="2700000" algn="tl">
                    <a:srgbClr val="DDDDDD"/>
                  </a:outerShdw>
                </a:effectLst>
                <a:latin typeface="Arial" charset="0"/>
              </a:rPr>
              <a:t>		   they have been thinking about you or not.</a:t>
            </a:r>
          </a:p>
          <a:p>
            <a:pPr eaLnBrk="1" hangingPunct="1">
              <a:lnSpc>
                <a:spcPct val="80000"/>
              </a:lnSpc>
            </a:pPr>
            <a:endParaRPr lang="en-US" sz="1700">
              <a:solidFill>
                <a:schemeClr val="tx1"/>
              </a:solidFill>
              <a:effectLst>
                <a:outerShdw blurRad="38100" dist="38100" dir="2700000" algn="tl">
                  <a:srgbClr val="DDDDDD"/>
                </a:outerShdw>
              </a:effectLst>
              <a:latin typeface="Arial" charset="0"/>
            </a:endParaRPr>
          </a:p>
          <a:p>
            <a:pPr eaLnBrk="1" hangingPunct="1">
              <a:lnSpc>
                <a:spcPct val="80000"/>
              </a:lnSpc>
              <a:buFont typeface="Wingdings" charset="0"/>
              <a:buNone/>
            </a:pPr>
            <a:r>
              <a:rPr lang="en-US" sz="1700">
                <a:solidFill>
                  <a:schemeClr val="tx1"/>
                </a:solidFill>
                <a:effectLst>
                  <a:outerShdw blurRad="38100" dist="38100" dir="2700000" algn="tl">
                    <a:srgbClr val="DDDDDD"/>
                  </a:outerShdw>
                </a:effectLst>
                <a:latin typeface="Arial" charset="0"/>
              </a:rPr>
              <a:t>	</a:t>
            </a:r>
            <a:r>
              <a:rPr lang="en-US" sz="1700" b="1" u="sng">
                <a:solidFill>
                  <a:schemeClr val="tx1"/>
                </a:solidFill>
                <a:effectLst>
                  <a:outerShdw blurRad="38100" dist="38100" dir="2700000" algn="tl">
                    <a:srgbClr val="DDDDDD"/>
                  </a:outerShdw>
                </a:effectLst>
                <a:latin typeface="Arial" charset="0"/>
              </a:rPr>
              <a:t>YOU</a:t>
            </a:r>
            <a:r>
              <a:rPr lang="en-US" sz="1700" u="sng">
                <a:solidFill>
                  <a:schemeClr val="tx1"/>
                </a:solidFill>
                <a:effectLst>
                  <a:outerShdw blurRad="38100" dist="38100" dir="2700000" algn="tl">
                    <a:srgbClr val="DDDDDD"/>
                  </a:outerShdw>
                </a:effectLst>
                <a:latin typeface="Arial" charset="0"/>
              </a:rPr>
              <a:t> will create business on </a:t>
            </a:r>
            <a:r>
              <a:rPr lang="en-US" sz="1700" b="1" u="sng">
                <a:solidFill>
                  <a:schemeClr val="tx1"/>
                </a:solidFill>
                <a:effectLst>
                  <a:outerShdw blurRad="38100" dist="38100" dir="2700000" algn="tl">
                    <a:srgbClr val="DDDDDD"/>
                  </a:outerShdw>
                </a:effectLst>
                <a:latin typeface="Arial" charset="0"/>
              </a:rPr>
              <a:t>RADIO</a:t>
            </a:r>
            <a:r>
              <a:rPr lang="en-US" sz="1700" u="sng">
                <a:solidFill>
                  <a:schemeClr val="tx1"/>
                </a:solidFill>
                <a:effectLst>
                  <a:outerShdw blurRad="38100" dist="38100" dir="2700000" algn="tl">
                    <a:srgbClr val="DDDDDD"/>
                  </a:outerShdw>
                </a:effectLst>
                <a:latin typeface="Arial" charset="0"/>
              </a:rPr>
              <a:t>!</a:t>
            </a:r>
          </a:p>
          <a:p>
            <a:pPr eaLnBrk="1" hangingPunct="1">
              <a:lnSpc>
                <a:spcPct val="80000"/>
              </a:lnSpc>
            </a:pPr>
            <a:endParaRPr lang="en-US" sz="1700">
              <a:latin typeface="Arial" charset="0"/>
            </a:endParaRPr>
          </a:p>
        </p:txBody>
      </p:sp>
      <p:pic>
        <p:nvPicPr>
          <p:cNvPr id="22532" name="Picture 7" descr="Karel1-20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670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circle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875213"/>
            <a:ext cx="1882775"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9"/>
          <p:cNvSpPr txBox="1">
            <a:spLocks noChangeArrowheads="1"/>
          </p:cNvSpPr>
          <p:nvPr/>
        </p:nvSpPr>
        <p:spPr bwMode="auto">
          <a:xfrm>
            <a:off x="228600" y="5715000"/>
            <a:ext cx="6858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400"/>
              <a:t>Plus Terrestrial Radio is just part of the deal with the Karel Show. Podcast, live streams, video streams, blogs…Karel delivers in all media and formats, digital or traditional and carries your message with him!</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22" descr="circle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4613" y="44450"/>
            <a:ext cx="10445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Box 23"/>
          <p:cNvSpPr txBox="1">
            <a:spLocks noChangeArrowheads="1"/>
          </p:cNvSpPr>
          <p:nvPr/>
        </p:nvSpPr>
        <p:spPr bwMode="auto">
          <a:xfrm>
            <a:off x="1905000" y="1066800"/>
            <a:ext cx="495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dirty="0">
                <a:solidFill>
                  <a:srgbClr val="BF091A"/>
                </a:solidFill>
              </a:rPr>
              <a:t>Karel Show Sponsors</a:t>
            </a:r>
          </a:p>
        </p:txBody>
      </p:sp>
      <p:pic>
        <p:nvPicPr>
          <p:cNvPr id="23561"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19400"/>
            <a:ext cx="480536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5" descr="Screen shot 2010-01-26 at 9.36.2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038600"/>
            <a:ext cx="24701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26"/>
          <p:cNvSpPr txBox="1">
            <a:spLocks noChangeArrowheads="1"/>
          </p:cNvSpPr>
          <p:nvPr/>
        </p:nvSpPr>
        <p:spPr bwMode="auto">
          <a:xfrm>
            <a:off x="7620000" y="4343400"/>
            <a:ext cx="99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600"/>
              <a:t>radios</a:t>
            </a:r>
          </a:p>
        </p:txBody>
      </p:sp>
      <p:pic>
        <p:nvPicPr>
          <p:cNvPr id="23564" name="Picture 27" descr="Screen shot 2010-01-26 at 9.35.4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29200"/>
            <a:ext cx="14097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Box 28"/>
          <p:cNvSpPr txBox="1">
            <a:spLocks noChangeArrowheads="1"/>
          </p:cNvSpPr>
          <p:nvPr/>
        </p:nvSpPr>
        <p:spPr bwMode="auto">
          <a:xfrm>
            <a:off x="4495800" y="61722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a:solidFill>
                  <a:schemeClr val="tx1"/>
                </a:solidFill>
                <a:latin typeface="Arial" charset="0"/>
                <a:ea typeface="ＭＳ Ｐゴシック" charset="0"/>
                <a:cs typeface="ＭＳ Ｐゴシック" charset="0"/>
              </a:defRPr>
            </a:lvl1pPr>
            <a:lvl2pPr marL="37931725" indent="-37474525">
              <a:defRPr sz="3600" b="1">
                <a:solidFill>
                  <a:schemeClr val="tx1"/>
                </a:solidFill>
                <a:latin typeface="Arial" charset="0"/>
                <a:ea typeface="ＭＳ Ｐゴシック" charset="0"/>
              </a:defRPr>
            </a:lvl2pPr>
            <a:lvl3pPr>
              <a:defRPr sz="3600" b="1">
                <a:solidFill>
                  <a:schemeClr val="tx1"/>
                </a:solidFill>
                <a:latin typeface="Arial" charset="0"/>
                <a:ea typeface="ＭＳ Ｐゴシック" charset="0"/>
              </a:defRPr>
            </a:lvl3pPr>
            <a:lvl4pPr>
              <a:defRPr sz="3600" b="1">
                <a:solidFill>
                  <a:schemeClr val="tx1"/>
                </a:solidFill>
                <a:latin typeface="Arial" charset="0"/>
                <a:ea typeface="ＭＳ Ｐゴシック" charset="0"/>
              </a:defRPr>
            </a:lvl4pPr>
            <a:lvl5pPr>
              <a:defRPr sz="3600" b="1">
                <a:solidFill>
                  <a:schemeClr val="tx1"/>
                </a:solidFill>
                <a:latin typeface="Arial" charset="0"/>
                <a:ea typeface="ＭＳ Ｐゴシック" charset="0"/>
              </a:defRPr>
            </a:lvl5pPr>
            <a:lvl6pPr marL="457200" eaLnBrk="0" fontAlgn="base" hangingPunct="0">
              <a:spcBef>
                <a:spcPct val="0"/>
              </a:spcBef>
              <a:spcAft>
                <a:spcPct val="0"/>
              </a:spcAft>
              <a:defRPr sz="3600" b="1">
                <a:solidFill>
                  <a:schemeClr val="tx1"/>
                </a:solidFill>
                <a:latin typeface="Arial" charset="0"/>
                <a:ea typeface="ＭＳ Ｐゴシック" charset="0"/>
              </a:defRPr>
            </a:lvl6pPr>
            <a:lvl7pPr marL="914400" eaLnBrk="0" fontAlgn="base" hangingPunct="0">
              <a:spcBef>
                <a:spcPct val="0"/>
              </a:spcBef>
              <a:spcAft>
                <a:spcPct val="0"/>
              </a:spcAft>
              <a:defRPr sz="3600" b="1">
                <a:solidFill>
                  <a:schemeClr val="tx1"/>
                </a:solidFill>
                <a:latin typeface="Arial" charset="0"/>
                <a:ea typeface="ＭＳ Ｐゴシック" charset="0"/>
              </a:defRPr>
            </a:lvl7pPr>
            <a:lvl8pPr marL="1371600" eaLnBrk="0" fontAlgn="base" hangingPunct="0">
              <a:spcBef>
                <a:spcPct val="0"/>
              </a:spcBef>
              <a:spcAft>
                <a:spcPct val="0"/>
              </a:spcAft>
              <a:defRPr sz="3600" b="1">
                <a:solidFill>
                  <a:schemeClr val="tx1"/>
                </a:solidFill>
                <a:latin typeface="Arial" charset="0"/>
                <a:ea typeface="ＭＳ Ｐゴシック" charset="0"/>
              </a:defRPr>
            </a:lvl8pPr>
            <a:lvl9pPr marL="1828800" eaLnBrk="0" fontAlgn="base" hangingPunct="0">
              <a:spcBef>
                <a:spcPct val="0"/>
              </a:spcBef>
              <a:spcAft>
                <a:spcPct val="0"/>
              </a:spcAft>
              <a:defRPr sz="3600" b="1">
                <a:solidFill>
                  <a:schemeClr val="tx1"/>
                </a:solidFill>
                <a:latin typeface="Arial" charset="0"/>
                <a:ea typeface="ＭＳ Ｐゴシック" charset="0"/>
              </a:defRPr>
            </a:lvl9pPr>
          </a:lstStyle>
          <a:p>
            <a:r>
              <a:rPr lang="en-US" sz="1400"/>
              <a:t>Sun Run Solar</a:t>
            </a:r>
          </a:p>
        </p:txBody>
      </p:sp>
      <p:pic>
        <p:nvPicPr>
          <p:cNvPr id="23566" name="Picture 30" descr="Screen shot 2010-01-26 at 9.39.02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5029200"/>
            <a:ext cx="2590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31" descr="Screen shot 2010-01-26 at 9.34.39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953000"/>
            <a:ext cx="19780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32" descr="Screen shot 2010-01-26 at 9.40.38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2819400"/>
            <a:ext cx="3200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3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4038600"/>
            <a:ext cx="3479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34" descr="Screen shot 2010-01-26 at 9.43.44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90800" y="4953000"/>
            <a:ext cx="165735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cho">
  <a:themeElements>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fontScheme name="Ech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a:ln>
              <a:noFill/>
            </a:ln>
            <a:solidFill>
              <a:schemeClr val="tx1"/>
            </a:solidFill>
            <a:effectLst/>
            <a:latin typeface="Arial"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Echo</Template>
  <TotalTime>2560</TotalTime>
  <Words>1027</Words>
  <Application>Microsoft Macintosh PowerPoint</Application>
  <PresentationFormat>On-screen Show (4:3)</PresentationFormat>
  <Paragraphs>198</Paragraphs>
  <Slides>11</Slides>
  <Notes>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vt:i4>
      </vt:variant>
    </vt:vector>
  </HeadingPairs>
  <TitlesOfParts>
    <vt:vector size="15" baseType="lpstr">
      <vt:lpstr>Echo</vt:lpstr>
      <vt:lpstr>PowerPoint.Show.8</vt:lpstr>
      <vt:lpstr>Chart</vt:lpstr>
      <vt:lpstr>Bitmap Image</vt:lpstr>
      <vt:lpstr>Common Sense from An Unexpected Source…  “THE KAREL SHOW”                     </vt:lpstr>
      <vt:lpstr>PowerPoint Presentation</vt:lpstr>
      <vt:lpstr>PowerPoint Presentation</vt:lpstr>
      <vt:lpstr>PowerPoint Presentation</vt:lpstr>
      <vt:lpstr>PowerPoint Presentation</vt:lpstr>
      <vt:lpstr> “THE KAREL SHOW”  Thousands of Active, Engaged, Progressive Listeners Each Week!</vt:lpstr>
      <vt:lpstr>Partnering with “THE KAREL SHOW” Provides a Unique Opportunity</vt:lpstr>
      <vt:lpstr>Why Radio Works</vt:lpstr>
      <vt:lpstr>PowerPoint Presentation</vt:lpstr>
      <vt:lpstr>Building A    Partnership That Works </vt:lpstr>
      <vt:lpstr>The Karel Show currently on on. </vt:lpstr>
    </vt:vector>
  </TitlesOfParts>
  <Company>Salem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Proposal</dc:title>
  <dc:creator>Salem</dc:creator>
  <cp:lastModifiedBy>Charles Karel Bouley</cp:lastModifiedBy>
  <cp:revision>167</cp:revision>
  <dcterms:created xsi:type="dcterms:W3CDTF">2010-01-27T04:47:29Z</dcterms:created>
  <dcterms:modified xsi:type="dcterms:W3CDTF">2012-09-19T20:48:31Z</dcterms:modified>
</cp:coreProperties>
</file>